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309" r:id="rId2"/>
    <p:sldId id="315" r:id="rId3"/>
    <p:sldId id="336" r:id="rId4"/>
    <p:sldId id="316" r:id="rId5"/>
    <p:sldId id="317" r:id="rId6"/>
    <p:sldId id="337" r:id="rId7"/>
    <p:sldId id="319" r:id="rId8"/>
    <p:sldId id="320" r:id="rId9"/>
    <p:sldId id="338" r:id="rId10"/>
    <p:sldId id="322" r:id="rId11"/>
    <p:sldId id="323" r:id="rId12"/>
    <p:sldId id="324" r:id="rId13"/>
    <p:sldId id="325" r:id="rId14"/>
    <p:sldId id="326" r:id="rId15"/>
    <p:sldId id="327" r:id="rId16"/>
    <p:sldId id="339" r:id="rId17"/>
    <p:sldId id="329" r:id="rId18"/>
    <p:sldId id="330" r:id="rId19"/>
    <p:sldId id="340" r:id="rId20"/>
    <p:sldId id="332" r:id="rId21"/>
    <p:sldId id="333" r:id="rId22"/>
    <p:sldId id="334" r:id="rId23"/>
    <p:sldId id="341" r:id="rId24"/>
  </p:sldIdLst>
  <p:sldSz cx="9144000" cy="5143500" type="screen16x9"/>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15:clr>
            <a:srgbClr val="A4A3A4"/>
          </p15:clr>
        </p15:guide>
        <p15:guide id="2" orient="horz" pos="2887">
          <p15:clr>
            <a:srgbClr val="A4A3A4"/>
          </p15:clr>
        </p15:guide>
        <p15:guide id="3" orient="horz" pos="479">
          <p15:clr>
            <a:srgbClr val="A4A3A4"/>
          </p15:clr>
        </p15:guide>
        <p15:guide id="4" orient="horz" pos="252">
          <p15:clr>
            <a:srgbClr val="A4A3A4"/>
          </p15:clr>
        </p15:guide>
        <p15:guide id="5" orient="horz" pos="2700">
          <p15:clr>
            <a:srgbClr val="A4A3A4"/>
          </p15:clr>
        </p15:guide>
        <p15:guide id="6" orient="horz" pos="564">
          <p15:clr>
            <a:srgbClr val="A4A3A4"/>
          </p15:clr>
        </p15:guide>
        <p15:guide id="7" pos="3312">
          <p15:clr>
            <a:srgbClr val="A4A3A4"/>
          </p15:clr>
        </p15:guide>
        <p15:guide id="8" pos="288">
          <p15:clr>
            <a:srgbClr val="A4A3A4"/>
          </p15:clr>
        </p15:guide>
        <p15:guide id="9" pos="5302">
          <p15:clr>
            <a:srgbClr val="A4A3A4"/>
          </p15:clr>
        </p15:guide>
        <p15:guide id="10" pos="5472">
          <p15:clr>
            <a:srgbClr val="A4A3A4"/>
          </p15:clr>
        </p15:guide>
        <p15:guide id="11" pos="55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95"/>
    <a:srgbClr val="FFFFFF"/>
    <a:srgbClr val="00773D"/>
    <a:srgbClr val="616265"/>
    <a:srgbClr val="DD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90"/>
    <p:restoredTop sz="86350"/>
  </p:normalViewPr>
  <p:slideViewPr>
    <p:cSldViewPr>
      <p:cViewPr varScale="1">
        <p:scale>
          <a:sx n="84" d="100"/>
          <a:sy n="84" d="100"/>
        </p:scale>
        <p:origin x="570" y="90"/>
      </p:cViewPr>
      <p:guideLst>
        <p:guide orient="horz"/>
        <p:guide orient="horz" pos="2887"/>
        <p:guide orient="horz" pos="479"/>
        <p:guide orient="horz" pos="252"/>
        <p:guide orient="horz" pos="2700"/>
        <p:guide orient="horz" pos="564"/>
        <p:guide pos="3312"/>
        <p:guide pos="288"/>
        <p:guide pos="5302"/>
        <p:guide pos="5472"/>
        <p:guide pos="558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54F0748-2DE6-4740-A540-06EACBDE248E}"/>
              </a:ext>
            </a:extLst>
          </p:cNvPr>
          <p:cNvSpPr>
            <a:spLocks noGrp="1"/>
          </p:cNvSpPr>
          <p:nvPr>
            <p:ph type="hdr" sz="quarter"/>
          </p:nvPr>
        </p:nvSpPr>
        <p:spPr>
          <a:xfrm>
            <a:off x="0" y="0"/>
            <a:ext cx="3038475" cy="465138"/>
          </a:xfrm>
          <a:prstGeom prst="rect">
            <a:avLst/>
          </a:prstGeom>
        </p:spPr>
        <p:txBody>
          <a:bodyPr vert="horz" wrap="square" lIns="93177" tIns="46589" rIns="93177" bIns="46589" numCol="1" anchor="t" anchorCtr="0" compatLnSpc="1">
            <a:prstTxWarp prst="textNoShape">
              <a:avLst/>
            </a:prstTxWarp>
          </a:bodyPr>
          <a:lstStyle>
            <a:lvl1pPr eaLnBrk="1" hangingPunct="1">
              <a:defRPr sz="1200"/>
            </a:lvl1pPr>
          </a:lstStyle>
          <a:p>
            <a:pPr>
              <a:defRPr/>
            </a:pPr>
            <a:endParaRPr lang="en-US" altLang="en-US"/>
          </a:p>
        </p:txBody>
      </p:sp>
      <p:sp>
        <p:nvSpPr>
          <p:cNvPr id="3" name="Date Placeholder 2">
            <a:extLst>
              <a:ext uri="{FF2B5EF4-FFF2-40B4-BE49-F238E27FC236}">
                <a16:creationId xmlns:a16="http://schemas.microsoft.com/office/drawing/2014/main" xmlns="" id="{94345F87-B8C8-4B4A-BE5C-A5A705C3D27F}"/>
              </a:ext>
            </a:extLst>
          </p:cNvPr>
          <p:cNvSpPr>
            <a:spLocks noGrp="1"/>
          </p:cNvSpPr>
          <p:nvPr>
            <p:ph type="dt" sz="quarter"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atin typeface="Arial" panose="020B0604020202020204" pitchFamily="34" charset="0"/>
                <a:ea typeface="MS PGothic" panose="020B0600070205080204" pitchFamily="34" charset="-128"/>
              </a:defRPr>
            </a:lvl1pPr>
          </a:lstStyle>
          <a:p>
            <a:pPr>
              <a:defRPr/>
            </a:pPr>
            <a:fld id="{E6F7EDDD-AFC1-4B7B-AB99-859A78C89BF5}" type="datetime1">
              <a:rPr lang="en-US" altLang="en-US"/>
              <a:pPr>
                <a:defRPr/>
              </a:pPr>
              <a:t>8/24/2017</a:t>
            </a:fld>
            <a:endParaRPr lang="en-US" altLang="en-US"/>
          </a:p>
        </p:txBody>
      </p:sp>
      <p:sp>
        <p:nvSpPr>
          <p:cNvPr id="4" name="Footer Placeholder 3">
            <a:extLst>
              <a:ext uri="{FF2B5EF4-FFF2-40B4-BE49-F238E27FC236}">
                <a16:creationId xmlns:a16="http://schemas.microsoft.com/office/drawing/2014/main" xmlns="" id="{9131B32C-E351-4026-8425-02A6831B53B7}"/>
              </a:ext>
            </a:extLst>
          </p:cNvPr>
          <p:cNvSpPr>
            <a:spLocks noGrp="1"/>
          </p:cNvSpPr>
          <p:nvPr>
            <p:ph type="ftr" sz="quarter" idx="2"/>
          </p:nvPr>
        </p:nvSpPr>
        <p:spPr>
          <a:xfrm>
            <a:off x="0" y="8829675"/>
            <a:ext cx="3038475" cy="465138"/>
          </a:xfrm>
          <a:prstGeom prst="rect">
            <a:avLst/>
          </a:prstGeom>
        </p:spPr>
        <p:txBody>
          <a:bodyPr vert="horz" wrap="square" lIns="93177" tIns="46589" rIns="93177" bIns="46589" numCol="1" anchor="b" anchorCtr="0" compatLnSpc="1">
            <a:prstTxWarp prst="textNoShape">
              <a:avLst/>
            </a:prstTxWarp>
          </a:bodyPr>
          <a:lstStyle>
            <a:lvl1pPr eaLnBrk="1" hangingPunct="1">
              <a:defRPr sz="1200"/>
            </a:lvl1pPr>
          </a:lstStyle>
          <a:p>
            <a:pPr>
              <a:defRPr/>
            </a:pPr>
            <a:endParaRPr lang="en-US" altLang="en-US"/>
          </a:p>
        </p:txBody>
      </p:sp>
      <p:sp>
        <p:nvSpPr>
          <p:cNvPr id="5" name="Slide Number Placeholder 4">
            <a:extLst>
              <a:ext uri="{FF2B5EF4-FFF2-40B4-BE49-F238E27FC236}">
                <a16:creationId xmlns:a16="http://schemas.microsoft.com/office/drawing/2014/main" xmlns="" id="{722CC316-DE71-4CD4-9536-882DB5BCBE37}"/>
              </a:ext>
            </a:extLst>
          </p:cNvPr>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atin typeface="Arial" panose="020B0604020202020204" pitchFamily="34" charset="0"/>
                <a:ea typeface="MS PGothic" panose="020B0600070205080204" pitchFamily="34" charset="-128"/>
              </a:defRPr>
            </a:lvl1pPr>
          </a:lstStyle>
          <a:p>
            <a:pPr>
              <a:defRPr/>
            </a:pPr>
            <a:fld id="{E0CD8AFB-CE47-4DCC-9907-DB1CB5BE94EA}" type="slidenum">
              <a:rPr lang="en-US" altLang="en-US"/>
              <a:pPr>
                <a:defRPr/>
              </a:pPr>
              <a:t>‹#›</a:t>
            </a:fld>
            <a:endParaRPr lang="en-US" altLang="en-US"/>
          </a:p>
        </p:txBody>
      </p:sp>
    </p:spTree>
    <p:extLst>
      <p:ext uri="{BB962C8B-B14F-4D97-AF65-F5344CB8AC3E}">
        <p14:creationId xmlns:p14="http://schemas.microsoft.com/office/powerpoint/2010/main" val="27798462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CBA3112B-75B8-4F51-894C-1AEBBA40DAF1}"/>
              </a:ext>
            </a:extLst>
          </p:cNvPr>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xmlns="" id="{5073864C-6EED-460F-8E50-3B08E61AA835}"/>
              </a:ext>
            </a:extLst>
          </p:cNvPr>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atin typeface="Calibri" panose="020F0502020204030204" pitchFamily="34" charset="0"/>
                <a:ea typeface="MS PGothic" panose="020B0600070205080204" pitchFamily="34" charset="-128"/>
              </a:defRPr>
            </a:lvl1pPr>
          </a:lstStyle>
          <a:p>
            <a:pPr>
              <a:defRPr/>
            </a:pPr>
            <a:fld id="{08740AA6-5865-4327-8C2A-1F2EF1334DD0}" type="datetime1">
              <a:rPr lang="en-US" altLang="en-US"/>
              <a:pPr>
                <a:defRPr/>
              </a:pPr>
              <a:t>8/24/2017</a:t>
            </a:fld>
            <a:endParaRPr lang="en-US" altLang="en-US"/>
          </a:p>
        </p:txBody>
      </p:sp>
      <p:sp>
        <p:nvSpPr>
          <p:cNvPr id="4" name="Slide Image Placeholder 3">
            <a:extLst>
              <a:ext uri="{FF2B5EF4-FFF2-40B4-BE49-F238E27FC236}">
                <a16:creationId xmlns:a16="http://schemas.microsoft.com/office/drawing/2014/main" xmlns="" id="{433AF77F-CF80-4DDE-991D-964F7498FC16}"/>
              </a:ext>
            </a:extLst>
          </p:cNvPr>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a:extLst>
              <a:ext uri="{FF2B5EF4-FFF2-40B4-BE49-F238E27FC236}">
                <a16:creationId xmlns:a16="http://schemas.microsoft.com/office/drawing/2014/main" xmlns="" id="{76EB709F-8402-4B54-A1B9-8ACCF9F31AF8}"/>
              </a:ext>
            </a:extLst>
          </p:cNvPr>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xmlns="" id="{6D8966DB-9029-40B0-AAED-2D2D9E8E3EBF}"/>
              </a:ext>
            </a:extLst>
          </p:cNvPr>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xmlns="" id="{075169CA-076B-403F-B13C-B641369BC2C7}"/>
              </a:ext>
            </a:extLst>
          </p:cNvPr>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atin typeface="Calibri" panose="020F0502020204030204" pitchFamily="34" charset="0"/>
                <a:ea typeface="MS PGothic" panose="020B0600070205080204" pitchFamily="34" charset="-128"/>
              </a:defRPr>
            </a:lvl1pPr>
          </a:lstStyle>
          <a:p>
            <a:pPr>
              <a:defRPr/>
            </a:pPr>
            <a:fld id="{10E00092-F3E3-4BD5-A046-CC53F4568980}" type="slidenum">
              <a:rPr lang="en-US" altLang="en-US"/>
              <a:pPr>
                <a:defRPr/>
              </a:pPr>
              <a:t>‹#›</a:t>
            </a:fld>
            <a:endParaRPr lang="en-US" altLang="en-US"/>
          </a:p>
        </p:txBody>
      </p:sp>
    </p:spTree>
    <p:extLst>
      <p:ext uri="{BB962C8B-B14F-4D97-AF65-F5344CB8AC3E}">
        <p14:creationId xmlns:p14="http://schemas.microsoft.com/office/powerpoint/2010/main" val="360101787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Left:</a:t>
            </a:r>
          </a:p>
          <a:p>
            <a:pPr marL="228600" indent="-228600">
              <a:buAutoNum type="arabicPeriod"/>
            </a:pPr>
            <a:r>
              <a:rPr lang="en-US" altLang="zh-CN" dirty="0" smtClean="0"/>
              <a:t>Yang, B., and Dong, Z., "A Shape-Based Segmentation Method for Mobile Laser Scanning Point Clouds," ISPRS Journal of Photogrammetry and Remote Sensing 81: 19-30, 2013</a:t>
            </a:r>
          </a:p>
          <a:p>
            <a:pPr marL="228600" indent="-228600">
              <a:buAutoNum type="arabicPeriod"/>
            </a:pPr>
            <a:r>
              <a:rPr lang="en-US" altLang="zh-CN" dirty="0" smtClean="0"/>
              <a:t>Lin, H., Gao, J., Zhou, Y., Lu, G. et al., "Semantic Decomposition and Reconstruction of Residential Scenes from LiDAR Data," ACM Transactions on Graphics (TOG) 32 (4): 1, 2013</a:t>
            </a:r>
          </a:p>
          <a:p>
            <a:pPr marL="0" indent="0">
              <a:buNone/>
            </a:pPr>
            <a:endParaRPr lang="en-US" altLang="zh-CN" dirty="0" smtClean="0"/>
          </a:p>
          <a:p>
            <a:r>
              <a:rPr lang="en-US" altLang="zh-CN" dirty="0" smtClean="0"/>
              <a:t>Middle:</a:t>
            </a:r>
          </a:p>
          <a:p>
            <a:pPr marL="228600" indent="-228600">
              <a:buAutoNum type="arabicPeriod"/>
            </a:pPr>
            <a:r>
              <a:rPr lang="en-US" altLang="zh-CN" dirty="0" smtClean="0"/>
              <a:t>Chen, X., Ma, H., Wan, J., Li, B. et al., "Multi-View 3D Object Detection Network for Autonomous Driving," </a:t>
            </a:r>
            <a:r>
              <a:rPr lang="en-US" altLang="zh-CN" dirty="0" err="1" smtClean="0"/>
              <a:t>arXiv</a:t>
            </a:r>
            <a:r>
              <a:rPr lang="en-US" altLang="zh-CN" dirty="0" smtClean="0"/>
              <a:t> preprint, 2016</a:t>
            </a:r>
          </a:p>
          <a:p>
            <a:pPr marL="228600" indent="-228600">
              <a:buAutoNum type="arabicPeriod"/>
            </a:pPr>
            <a:r>
              <a:rPr lang="en-US" altLang="zh-CN" dirty="0" smtClean="0"/>
              <a:t>Zhu, X., Zhao, H., Liu, Y., Zhao, Y. et al., "Segmentation and Classification of Range Image from an Intelligent Vehicle in Urban Environment," Intelligent Robots and Systems (IROS), 2010 IEEE/RSJ International Conference on IEEE 2010: 1457-62, 201</a:t>
            </a:r>
          </a:p>
          <a:p>
            <a:pPr marL="228600" indent="-228600">
              <a:buAutoNum type="arabicPeriod"/>
            </a:pPr>
            <a:endParaRPr lang="en-US" altLang="zh-CN" dirty="0" smtClean="0"/>
          </a:p>
          <a:p>
            <a:r>
              <a:rPr lang="en-US" altLang="zh-CN" dirty="0" smtClean="0"/>
              <a:t>Right:</a:t>
            </a:r>
          </a:p>
          <a:p>
            <a:r>
              <a:rPr lang="en-US" altLang="zh-CN" baseline="0" dirty="0" smtClean="0"/>
              <a:t>Maturana, D. and Scherer, S., "3D Convolutional Neural Networks for Landing Zone Detection from LiDAR," Robotics and Automation (ICRA), 2015 IEEE International Conference on IEEE, 2015</a:t>
            </a:r>
            <a:endParaRPr lang="zh-CN" altLang="en-US" dirty="0"/>
          </a:p>
        </p:txBody>
      </p:sp>
      <p:sp>
        <p:nvSpPr>
          <p:cNvPr id="4" name="灯片编号占位符 3"/>
          <p:cNvSpPr>
            <a:spLocks noGrp="1"/>
          </p:cNvSpPr>
          <p:nvPr>
            <p:ph type="sldNum" sz="quarter" idx="10"/>
          </p:nvPr>
        </p:nvSpPr>
        <p:spPr/>
        <p:txBody>
          <a:bodyPr/>
          <a:lstStyle/>
          <a:p>
            <a:fld id="{2C60D889-6E28-42B4-94E8-02B61CA44F3A}" type="slidenum">
              <a:rPr lang="zh-CN" altLang="en-US" smtClean="0"/>
              <a:t>7</a:t>
            </a:fld>
            <a:endParaRPr lang="zh-CN" altLang="en-US"/>
          </a:p>
        </p:txBody>
      </p:sp>
    </p:spTree>
    <p:extLst>
      <p:ext uri="{BB962C8B-B14F-4D97-AF65-F5344CB8AC3E}">
        <p14:creationId xmlns:p14="http://schemas.microsoft.com/office/powerpoint/2010/main" val="223538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Zhao, G., Xiao, X., Yuan, J. and Ng, G. W., "Fusion of 3DLIDAR and Camera Data for Scene Parsing," Journal of Visual Communication and Image Representation, 2014, 25(1)</a:t>
            </a:r>
          </a:p>
          <a:p>
            <a:endParaRPr lang="en-US" altLang="zh-CN" dirty="0" smtClean="0"/>
          </a:p>
          <a:p>
            <a:r>
              <a:rPr lang="en-US" altLang="zh-CN" dirty="0" smtClean="0"/>
              <a:t>This work inspired</a:t>
            </a:r>
            <a:r>
              <a:rPr lang="en-US" altLang="zh-CN" baseline="0" dirty="0" smtClean="0"/>
              <a:t> us. There are two innovation make our approach stand out, one is using CNN to perform much more precise segmentation, another is having developed hierarchical fusion method to fuse the two segmentation results with the integrity of objects </a:t>
            </a:r>
            <a:r>
              <a:rPr lang="en-US" altLang="zh-CN" baseline="0" dirty="0" err="1" smtClean="0"/>
              <a:t>conservated</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2C60D889-6E28-42B4-94E8-02B61CA44F3A}" type="slidenum">
              <a:rPr lang="zh-CN" altLang="en-US" smtClean="0"/>
              <a:t>8</a:t>
            </a:fld>
            <a:endParaRPr lang="zh-CN" altLang="en-US"/>
          </a:p>
        </p:txBody>
      </p:sp>
    </p:spTree>
    <p:extLst>
      <p:ext uri="{BB962C8B-B14F-4D97-AF65-F5344CB8AC3E}">
        <p14:creationId xmlns:p14="http://schemas.microsoft.com/office/powerpoint/2010/main" val="4263071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There are several techniques</a:t>
            </a:r>
            <a:r>
              <a:rPr lang="en-US" altLang="zh-CN" baseline="0" dirty="0" smtClean="0"/>
              <a:t> used in our system. Here I’m going to introduce them.</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10E00092-F3E3-4BD5-A046-CC53F4568980}" type="slidenum">
              <a:rPr lang="en-US" altLang="en-US" smtClean="0"/>
              <a:pPr>
                <a:defRPr/>
              </a:pPr>
              <a:t>9</a:t>
            </a:fld>
            <a:endParaRPr lang="en-US" altLang="en-US"/>
          </a:p>
        </p:txBody>
      </p:sp>
    </p:spTree>
    <p:extLst>
      <p:ext uri="{BB962C8B-B14F-4D97-AF65-F5344CB8AC3E}">
        <p14:creationId xmlns:p14="http://schemas.microsoft.com/office/powerpoint/2010/main" val="189226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FoV</a:t>
            </a:r>
            <a:r>
              <a:rPr lang="en-US" altLang="zh-CN" dirty="0" smtClean="0"/>
              <a:t>:</a:t>
            </a:r>
            <a:r>
              <a:rPr lang="en-US" altLang="zh-CN" baseline="0" dirty="0" smtClean="0"/>
              <a:t> Field of View</a:t>
            </a:r>
            <a:endParaRPr lang="zh-CN" altLang="en-US" dirty="0"/>
          </a:p>
        </p:txBody>
      </p:sp>
      <p:sp>
        <p:nvSpPr>
          <p:cNvPr id="4" name="灯片编号占位符 3"/>
          <p:cNvSpPr>
            <a:spLocks noGrp="1"/>
          </p:cNvSpPr>
          <p:nvPr>
            <p:ph type="sldNum" sz="quarter" idx="10"/>
          </p:nvPr>
        </p:nvSpPr>
        <p:spPr/>
        <p:txBody>
          <a:bodyPr/>
          <a:lstStyle/>
          <a:p>
            <a:fld id="{2C60D889-6E28-42B4-94E8-02B61CA44F3A}" type="slidenum">
              <a:rPr lang="zh-CN" altLang="en-US" smtClean="0"/>
              <a:t>11</a:t>
            </a:fld>
            <a:endParaRPr lang="zh-CN" altLang="en-US"/>
          </a:p>
        </p:txBody>
      </p:sp>
    </p:spTree>
    <p:extLst>
      <p:ext uri="{BB962C8B-B14F-4D97-AF65-F5344CB8AC3E}">
        <p14:creationId xmlns:p14="http://schemas.microsoft.com/office/powerpoint/2010/main" val="147880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FoV</a:t>
            </a:r>
            <a:r>
              <a:rPr lang="en-US" altLang="zh-CN" dirty="0" smtClean="0"/>
              <a:t>:</a:t>
            </a:r>
            <a:r>
              <a:rPr lang="en-US" altLang="zh-CN" baseline="0" dirty="0" smtClean="0"/>
              <a:t> Field of View</a:t>
            </a:r>
            <a:endParaRPr lang="zh-CN" altLang="en-US" dirty="0"/>
          </a:p>
        </p:txBody>
      </p:sp>
      <p:sp>
        <p:nvSpPr>
          <p:cNvPr id="4" name="灯片编号占位符 3"/>
          <p:cNvSpPr>
            <a:spLocks noGrp="1"/>
          </p:cNvSpPr>
          <p:nvPr>
            <p:ph type="sldNum" sz="quarter" idx="10"/>
          </p:nvPr>
        </p:nvSpPr>
        <p:spPr/>
        <p:txBody>
          <a:bodyPr/>
          <a:lstStyle/>
          <a:p>
            <a:fld id="{2C60D889-6E28-42B4-94E8-02B61CA44F3A}" type="slidenum">
              <a:rPr lang="zh-CN" altLang="en-US" smtClean="0"/>
              <a:t>12</a:t>
            </a:fld>
            <a:endParaRPr lang="zh-CN" altLang="en-US"/>
          </a:p>
        </p:txBody>
      </p:sp>
    </p:spTree>
    <p:extLst>
      <p:ext uri="{BB962C8B-B14F-4D97-AF65-F5344CB8AC3E}">
        <p14:creationId xmlns:p14="http://schemas.microsoft.com/office/powerpoint/2010/main" val="530423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Through this process,</a:t>
            </a:r>
            <a:r>
              <a:rPr lang="en-US" altLang="zh-CN" baseline="0" dirty="0" smtClean="0"/>
              <a:t> every point in the range of image gets its label</a:t>
            </a:r>
            <a:endParaRPr lang="zh-CN" altLang="en-US" dirty="0"/>
          </a:p>
        </p:txBody>
      </p:sp>
      <p:sp>
        <p:nvSpPr>
          <p:cNvPr id="4" name="灯片编号占位符 3"/>
          <p:cNvSpPr>
            <a:spLocks noGrp="1"/>
          </p:cNvSpPr>
          <p:nvPr>
            <p:ph type="sldNum" sz="quarter" idx="10"/>
          </p:nvPr>
        </p:nvSpPr>
        <p:spPr/>
        <p:txBody>
          <a:bodyPr/>
          <a:lstStyle/>
          <a:p>
            <a:fld id="{2C60D889-6E28-42B4-94E8-02B61CA44F3A}" type="slidenum">
              <a:rPr lang="zh-CN" altLang="en-US" smtClean="0"/>
              <a:t>14</a:t>
            </a:fld>
            <a:endParaRPr lang="zh-CN" altLang="en-US"/>
          </a:p>
        </p:txBody>
      </p:sp>
    </p:spTree>
    <p:extLst>
      <p:ext uri="{BB962C8B-B14F-4D97-AF65-F5344CB8AC3E}">
        <p14:creationId xmlns:p14="http://schemas.microsoft.com/office/powerpoint/2010/main" val="1321711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Misalignments are corrected. Object</a:t>
            </a:r>
            <a:r>
              <a:rPr lang="en-US" altLang="zh-CN" baseline="0" dirty="0" smtClean="0"/>
              <a:t> integrity is conserved.</a:t>
            </a:r>
          </a:p>
          <a:p>
            <a:r>
              <a:rPr lang="en-US" altLang="zh-CN" baseline="0" dirty="0" smtClean="0"/>
              <a:t>IoU: Intersection over Union</a:t>
            </a:r>
            <a:endParaRPr lang="zh-CN" altLang="en-US" dirty="0"/>
          </a:p>
        </p:txBody>
      </p:sp>
      <p:sp>
        <p:nvSpPr>
          <p:cNvPr id="4" name="灯片编号占位符 3"/>
          <p:cNvSpPr>
            <a:spLocks noGrp="1"/>
          </p:cNvSpPr>
          <p:nvPr>
            <p:ph type="sldNum" sz="quarter" idx="10"/>
          </p:nvPr>
        </p:nvSpPr>
        <p:spPr/>
        <p:txBody>
          <a:bodyPr/>
          <a:lstStyle/>
          <a:p>
            <a:fld id="{2C60D889-6E28-42B4-94E8-02B61CA44F3A}" type="slidenum">
              <a:rPr lang="zh-CN" altLang="en-US" smtClean="0"/>
              <a:t>18</a:t>
            </a:fld>
            <a:endParaRPr lang="zh-CN" altLang="en-US"/>
          </a:p>
        </p:txBody>
      </p:sp>
    </p:spTree>
    <p:extLst>
      <p:ext uri="{BB962C8B-B14F-4D97-AF65-F5344CB8AC3E}">
        <p14:creationId xmlns:p14="http://schemas.microsoft.com/office/powerpoint/2010/main" val="3858898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now finally, we can make the conclusion. In our</a:t>
            </a:r>
            <a:r>
              <a:rPr lang="en-US" altLang="zh-CN" baseline="0" dirty="0" smtClean="0"/>
              <a:t> study, we apply complex network theory to the analysis and improvement of the vehicle information sharing networks. By targeting only a few specific vehicle clusters to add long-range connections, the coverage can be considerably extended. And by employing the methods developed for square lattices, the efficiency can be improved. Besides, we also find that the proposed method can be applied to other areas such as the spreading of epidemic diseases or mobile phone virus. From these three points we can see that we achieve our goals successfully.</a:t>
            </a:r>
            <a:endParaRPr lang="zh-CN" altLang="en-US" dirty="0"/>
          </a:p>
        </p:txBody>
      </p:sp>
      <p:sp>
        <p:nvSpPr>
          <p:cNvPr id="4" name="灯片编号占位符 3"/>
          <p:cNvSpPr>
            <a:spLocks noGrp="1"/>
          </p:cNvSpPr>
          <p:nvPr>
            <p:ph type="sldNum" sz="quarter" idx="10"/>
          </p:nvPr>
        </p:nvSpPr>
        <p:spPr/>
        <p:txBody>
          <a:bodyPr/>
          <a:lstStyle/>
          <a:p>
            <a:fld id="{2C60D889-6E28-42B4-94E8-02B61CA44F3A}" type="slidenum">
              <a:rPr lang="zh-CN" altLang="en-US" smtClean="0"/>
              <a:t>20</a:t>
            </a:fld>
            <a:endParaRPr lang="zh-CN" altLang="en-US"/>
          </a:p>
        </p:txBody>
      </p:sp>
    </p:spTree>
    <p:extLst>
      <p:ext uri="{BB962C8B-B14F-4D97-AF65-F5344CB8AC3E}">
        <p14:creationId xmlns:p14="http://schemas.microsoft.com/office/powerpoint/2010/main" val="2423318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SAE Box">
    <p:bg>
      <p:bgPr>
        <a:solidFill>
          <a:schemeClr val="accent2"/>
        </a:solidFill>
        <a:effectLst/>
      </p:bgPr>
    </p:bg>
    <p:spTree>
      <p:nvGrpSpPr>
        <p:cNvPr id="1" name=""/>
        <p:cNvGrpSpPr/>
        <p:nvPr/>
      </p:nvGrpSpPr>
      <p:grpSpPr>
        <a:xfrm>
          <a:off x="0" y="0"/>
          <a:ext cx="0" cy="0"/>
          <a:chOff x="0" y="0"/>
          <a:chExt cx="0" cy="0"/>
        </a:xfrm>
      </p:grpSpPr>
      <p:grpSp>
        <p:nvGrpSpPr>
          <p:cNvPr id="4" name="Group 9"/>
          <p:cNvGrpSpPr>
            <a:grpSpLocks/>
          </p:cNvGrpSpPr>
          <p:nvPr userDrawn="1"/>
        </p:nvGrpSpPr>
        <p:grpSpPr bwMode="auto">
          <a:xfrm>
            <a:off x="0" y="0"/>
            <a:ext cx="9144000" cy="5143500"/>
            <a:chOff x="0" y="0"/>
            <a:chExt cx="9144000" cy="5143500"/>
          </a:xfrm>
        </p:grpSpPr>
        <p:sp>
          <p:nvSpPr>
            <p:cNvPr id="5" name="Rectangle 7">
              <a:extLst/>
            </p:cNvPr>
            <p:cNvSpPr/>
            <p:nvPr userDrawn="1"/>
          </p:nvSpPr>
          <p:spPr bwMode="hidden">
            <a:xfrm>
              <a:off x="0" y="0"/>
              <a:ext cx="4572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8">
              <a:extLst/>
            </p:cNvPr>
            <p:cNvSpPr/>
            <p:nvPr userDrawn="1"/>
          </p:nvSpPr>
          <p:spPr bwMode="hidden">
            <a:xfrm>
              <a:off x="8686800" y="0"/>
              <a:ext cx="4572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9">
              <a:extLst/>
            </p:cNvPr>
            <p:cNvSpPr/>
            <p:nvPr userDrawn="1"/>
          </p:nvSpPr>
          <p:spPr bwMode="hidden">
            <a:xfrm>
              <a:off x="0" y="3790950"/>
              <a:ext cx="9144000" cy="135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10">
              <a:extLst/>
            </p:cNvPr>
            <p:cNvSpPr/>
            <p:nvPr userDrawn="1"/>
          </p:nvSpPr>
          <p:spPr bwMode="hidden">
            <a:xfrm rot="-3540000">
              <a:off x="8484394" y="3474244"/>
              <a:ext cx="560387" cy="473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600" y="4041775"/>
            <a:ext cx="137477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314324"/>
            <a:ext cx="7735824" cy="1257301"/>
          </a:xfrm>
        </p:spPr>
        <p:txBody>
          <a:bodyPr anchor="b"/>
          <a:lstStyle>
            <a:lvl1pPr>
              <a:defRPr sz="2100" cap="all" baseline="0">
                <a:solidFill>
                  <a:schemeClr val="bg1"/>
                </a:solidFill>
              </a:defRPr>
            </a:lvl1pPr>
          </a:lstStyle>
          <a:p>
            <a:r>
              <a:rPr lang="en-US" dirty="0"/>
              <a:t>Click to edit Master title style</a:t>
            </a:r>
          </a:p>
        </p:txBody>
      </p:sp>
      <p:sp>
        <p:nvSpPr>
          <p:cNvPr id="14" name="Text Placeholder 13"/>
          <p:cNvSpPr>
            <a:spLocks noGrp="1"/>
          </p:cNvSpPr>
          <p:nvPr>
            <p:ph type="body" sz="quarter" idx="10"/>
          </p:nvPr>
        </p:nvSpPr>
        <p:spPr>
          <a:xfrm>
            <a:off x="685802" y="1628774"/>
            <a:ext cx="7731125" cy="1933575"/>
          </a:xfrm>
        </p:spPr>
        <p:txBody>
          <a:bodyPr/>
          <a:lstStyle>
            <a:lvl1pPr marL="0" indent="0">
              <a:buFont typeface="Arial" pitchFamily="34" charset="0"/>
              <a:buNone/>
              <a:defRPr sz="2100" b="0">
                <a:solidFill>
                  <a:srgbClr val="FFFFFF"/>
                </a:solidFill>
                <a:latin typeface="+mn-lt"/>
              </a:defRPr>
            </a:lvl1pPr>
            <a:lvl2pPr marL="0" indent="0">
              <a:buFont typeface="Arial" pitchFamily="34" charset="0"/>
              <a:buNone/>
              <a:defRPr sz="1575" b="0">
                <a:latin typeface="+mn-lt"/>
              </a:defRPr>
            </a:lvl2pPr>
            <a:lvl3pPr marL="0" indent="0">
              <a:buNone/>
              <a:defRPr sz="1575" b="0">
                <a:latin typeface="+mn-lt"/>
              </a:defRPr>
            </a:lvl3pPr>
            <a:lvl4pPr marL="0" indent="0">
              <a:buNone/>
              <a:defRPr sz="1575" b="0">
                <a:latin typeface="+mn-lt"/>
              </a:defRPr>
            </a:lvl4pPr>
            <a:lvl5pPr marL="0" indent="0">
              <a:buFont typeface="Arial" pitchFamily="34" charset="0"/>
              <a:buNone/>
              <a:defRPr sz="1575" b="0">
                <a:latin typeface="+mn-lt"/>
              </a:defRPr>
            </a:lvl5pPr>
            <a:lvl6pPr marL="0" indent="0">
              <a:spcBef>
                <a:spcPts val="0"/>
              </a:spcBef>
              <a:buNone/>
              <a:defRPr sz="1575"/>
            </a:lvl6pPr>
            <a:lvl7pPr marL="0" indent="0">
              <a:spcBef>
                <a:spcPts val="0"/>
              </a:spcBef>
              <a:buNone/>
              <a:defRPr sz="1575"/>
            </a:lvl7pPr>
            <a:lvl8pPr marL="0" indent="0">
              <a:spcBef>
                <a:spcPts val="0"/>
              </a:spcBef>
              <a:buNone/>
              <a:defRPr sz="1575"/>
            </a:lvl8pPr>
            <a:lvl9pPr marL="0" indent="0">
              <a:spcBef>
                <a:spcPts val="0"/>
              </a:spcBef>
              <a:buNone/>
              <a:defRPr sz="1575"/>
            </a:lvl9pPr>
          </a:lstStyle>
          <a:p>
            <a:pPr lvl="0"/>
            <a:r>
              <a:rPr lang="en-US" dirty="0"/>
              <a:t>Click to edit Master text styles</a:t>
            </a:r>
          </a:p>
        </p:txBody>
      </p:sp>
    </p:spTree>
    <p:extLst>
      <p:ext uri="{BB962C8B-B14F-4D97-AF65-F5344CB8AC3E}">
        <p14:creationId xmlns:p14="http://schemas.microsoft.com/office/powerpoint/2010/main" val="2264745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Bottom Two Columns Slide">
    <p:bg>
      <p:bgPr>
        <a:solidFill>
          <a:schemeClr val="accent2"/>
        </a:solidFill>
        <a:effectLst/>
      </p:bgPr>
    </p:bg>
    <p:spTree>
      <p:nvGrpSpPr>
        <p:cNvPr id="1" name=""/>
        <p:cNvGrpSpPr/>
        <p:nvPr/>
      </p:nvGrpSpPr>
      <p:grpSpPr>
        <a:xfrm>
          <a:off x="0" y="0"/>
          <a:ext cx="0" cy="0"/>
          <a:chOff x="0" y="0"/>
          <a:chExt cx="0" cy="0"/>
        </a:xfrm>
      </p:grpSpPr>
      <p:sp>
        <p:nvSpPr>
          <p:cNvPr id="6" name="Freeform 6">
            <a:extLst/>
          </p:cNvPr>
          <p:cNvSpPr/>
          <p:nvPr userDrawn="1"/>
        </p:nvSpPr>
        <p:spPr bwMode="hidden">
          <a:xfrm>
            <a:off x="0" y="295275"/>
            <a:ext cx="9144000" cy="4848225"/>
          </a:xfrm>
          <a:custGeom>
            <a:avLst/>
            <a:gdLst>
              <a:gd name="connsiteX0" fmla="*/ 0 w 9144000"/>
              <a:gd name="connsiteY0" fmla="*/ 0 h 758952"/>
              <a:gd name="connsiteX1" fmla="*/ 9144000 w 9144000"/>
              <a:gd name="connsiteY1" fmla="*/ 0 h 758952"/>
              <a:gd name="connsiteX2" fmla="*/ 9144000 w 9144000"/>
              <a:gd name="connsiteY2" fmla="*/ 758952 h 758952"/>
              <a:gd name="connsiteX3" fmla="*/ 0 w 9144000"/>
              <a:gd name="connsiteY3" fmla="*/ 758952 h 758952"/>
              <a:gd name="connsiteX4" fmla="*/ 0 w 9144000"/>
              <a:gd name="connsiteY4" fmla="*/ 0 h 758952"/>
              <a:gd name="connsiteX0" fmla="*/ 0 w 9144000"/>
              <a:gd name="connsiteY0" fmla="*/ 0 h 760491"/>
              <a:gd name="connsiteX1" fmla="*/ 9144000 w 9144000"/>
              <a:gd name="connsiteY1" fmla="*/ 0 h 760491"/>
              <a:gd name="connsiteX2" fmla="*/ 9144000 w 9144000"/>
              <a:gd name="connsiteY2" fmla="*/ 758952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760491"/>
              <a:gd name="connsiteX1" fmla="*/ 9144000 w 9144000"/>
              <a:gd name="connsiteY1" fmla="*/ 0 h 760491"/>
              <a:gd name="connsiteX2" fmla="*/ 9144000 w 9144000"/>
              <a:gd name="connsiteY2" fmla="*/ 295747 h 760491"/>
              <a:gd name="connsiteX3" fmla="*/ 9144000 w 9144000"/>
              <a:gd name="connsiteY3" fmla="*/ 758952 h 760491"/>
              <a:gd name="connsiteX4" fmla="*/ 8872396 w 9144000"/>
              <a:gd name="connsiteY4" fmla="*/ 760491 h 760491"/>
              <a:gd name="connsiteX5" fmla="*/ 0 w 9144000"/>
              <a:gd name="connsiteY5" fmla="*/ 758952 h 760491"/>
              <a:gd name="connsiteX6" fmla="*/ 0 w 9144000"/>
              <a:gd name="connsiteY6" fmla="*/ 0 h 760491"/>
              <a:gd name="connsiteX0" fmla="*/ 0 w 9144000"/>
              <a:gd name="connsiteY0" fmla="*/ 0 h 760491"/>
              <a:gd name="connsiteX1" fmla="*/ 9144000 w 9144000"/>
              <a:gd name="connsiteY1" fmla="*/ 0 h 760491"/>
              <a:gd name="connsiteX2" fmla="*/ 9144000 w 9144000"/>
              <a:gd name="connsiteY2" fmla="*/ 295747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5143500"/>
              <a:gd name="connsiteX1" fmla="*/ 9144000 w 9144000"/>
              <a:gd name="connsiteY1" fmla="*/ 5143500 h 5143500"/>
              <a:gd name="connsiteX2" fmla="*/ 9144000 w 9144000"/>
              <a:gd name="connsiteY2" fmla="*/ 295747 h 5143500"/>
              <a:gd name="connsiteX3" fmla="*/ 8872396 w 9144000"/>
              <a:gd name="connsiteY3" fmla="*/ 760491 h 5143500"/>
              <a:gd name="connsiteX4" fmla="*/ 0 w 9144000"/>
              <a:gd name="connsiteY4" fmla="*/ 758952 h 5143500"/>
              <a:gd name="connsiteX5" fmla="*/ 0 w 9144000"/>
              <a:gd name="connsiteY5" fmla="*/ 0 h 5143500"/>
              <a:gd name="connsiteX0" fmla="*/ 0 w 9144000"/>
              <a:gd name="connsiteY0" fmla="*/ 4847753 h 4847753"/>
              <a:gd name="connsiteX1" fmla="*/ 9144000 w 9144000"/>
              <a:gd name="connsiteY1" fmla="*/ 4847753 h 4847753"/>
              <a:gd name="connsiteX2" fmla="*/ 9144000 w 9144000"/>
              <a:gd name="connsiteY2" fmla="*/ 0 h 4847753"/>
              <a:gd name="connsiteX3" fmla="*/ 8872396 w 9144000"/>
              <a:gd name="connsiteY3" fmla="*/ 464744 h 4847753"/>
              <a:gd name="connsiteX4" fmla="*/ 0 w 9144000"/>
              <a:gd name="connsiteY4" fmla="*/ 463205 h 4847753"/>
              <a:gd name="connsiteX5" fmla="*/ 0 w 9144000"/>
              <a:gd name="connsiteY5" fmla="*/ 4847753 h 484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847753">
                <a:moveTo>
                  <a:pt x="0" y="4847753"/>
                </a:moveTo>
                <a:lnTo>
                  <a:pt x="9144000" y="4847753"/>
                </a:lnTo>
                <a:lnTo>
                  <a:pt x="9144000" y="0"/>
                </a:lnTo>
                <a:lnTo>
                  <a:pt x="8872396" y="464744"/>
                </a:lnTo>
                <a:lnTo>
                  <a:pt x="0" y="463205"/>
                </a:lnTo>
                <a:lnTo>
                  <a:pt x="0" y="484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7" name="Straight Connector 7">
            <a:extLst/>
          </p:cNvPr>
          <p:cNvCxnSpPr/>
          <p:nvPr userDrawn="1"/>
        </p:nvCxnSpPr>
        <p:spPr>
          <a:xfrm>
            <a:off x="457200" y="4827588"/>
            <a:ext cx="82296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8">
            <a:extLst/>
          </p:cNvPr>
          <p:cNvSpPr txBox="1"/>
          <p:nvPr userDrawn="1"/>
        </p:nvSpPr>
        <p:spPr>
          <a:xfrm>
            <a:off x="457200" y="4873625"/>
            <a:ext cx="2130425" cy="92075"/>
          </a:xfrm>
          <a:prstGeom prst="rect">
            <a:avLst/>
          </a:prstGeom>
          <a:noFill/>
        </p:spPr>
        <p:txBody>
          <a:bodyPr lIns="0" tIns="0" rIns="0" bIns="0">
            <a:spAutoFit/>
          </a:bodyPr>
          <a:lstStyle/>
          <a:p>
            <a:pPr eaLnBrk="1" fontAlgn="auto" hangingPunct="1">
              <a:spcBef>
                <a:spcPts val="0"/>
              </a:spcBef>
              <a:spcAft>
                <a:spcPts val="0"/>
              </a:spcAft>
              <a:defRPr/>
            </a:pPr>
            <a:r>
              <a:rPr lang="en-US" sz="600" b="1" cap="all" dirty="0">
                <a:latin typeface="+mj-lt"/>
                <a:ea typeface="+mn-ea"/>
              </a:rPr>
              <a:t>SAE INTERNATIONAL</a:t>
            </a:r>
          </a:p>
        </p:txBody>
      </p:sp>
      <p:sp>
        <p:nvSpPr>
          <p:cNvPr id="2" name="Title 1"/>
          <p:cNvSpPr>
            <a:spLocks noGrp="1"/>
          </p:cNvSpPr>
          <p:nvPr>
            <p:ph type="title"/>
          </p:nvPr>
        </p:nvSpPr>
        <p:spPr>
          <a:xfrm>
            <a:off x="457200" y="91440"/>
            <a:ext cx="8229600" cy="50292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457200" y="911226"/>
            <a:ext cx="8229600" cy="1255903"/>
          </a:xfrm>
        </p:spPr>
        <p:txBody>
          <a:bodyPr/>
          <a:lstStyle>
            <a:lvl1pPr>
              <a:defRPr sz="1800"/>
            </a:lvl1pPr>
            <a:lvl2pPr marL="0" indent="0">
              <a:defRPr sz="1800"/>
            </a:lvl2pPr>
            <a:lvl3pPr marL="173736" indent="-173736">
              <a:defRPr sz="1800"/>
            </a:lvl3pPr>
          </a:lstStyle>
          <a:p>
            <a:pPr lvl="0"/>
            <a:r>
              <a:rPr lang="en-US" dirty="0"/>
              <a:t>Click to edit Master text styles</a:t>
            </a:r>
          </a:p>
          <a:p>
            <a:pPr lvl="1"/>
            <a:r>
              <a:rPr lang="en-US" dirty="0"/>
              <a:t>Second level</a:t>
            </a:r>
          </a:p>
          <a:p>
            <a:pPr lvl="2"/>
            <a:r>
              <a:rPr lang="en-US" dirty="0"/>
              <a:t>Third level</a:t>
            </a:r>
          </a:p>
        </p:txBody>
      </p:sp>
      <p:sp>
        <p:nvSpPr>
          <p:cNvPr id="14" name="Content Placeholder 13"/>
          <p:cNvSpPr>
            <a:spLocks noGrp="1"/>
          </p:cNvSpPr>
          <p:nvPr>
            <p:ph sz="quarter" idx="13"/>
          </p:nvPr>
        </p:nvSpPr>
        <p:spPr>
          <a:xfrm>
            <a:off x="457200" y="2286000"/>
            <a:ext cx="4050792" cy="2286000"/>
          </a:xfrm>
        </p:spPr>
        <p:txBody>
          <a:bodyPr/>
          <a:lstStyle>
            <a:lvl1pPr>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6"/>
          <p:cNvSpPr>
            <a:spLocks noGrp="1"/>
          </p:cNvSpPr>
          <p:nvPr>
            <p:ph sz="quarter" idx="14"/>
          </p:nvPr>
        </p:nvSpPr>
        <p:spPr>
          <a:xfrm>
            <a:off x="4636008" y="2286000"/>
            <a:ext cx="4050792" cy="2286000"/>
          </a:xfrm>
        </p:spPr>
        <p:txBody>
          <a:bodyPr/>
          <a:lstStyle>
            <a:lvl1pPr>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a:extLst/>
          </p:cNvPr>
          <p:cNvSpPr>
            <a:spLocks noGrp="1"/>
          </p:cNvSpPr>
          <p:nvPr>
            <p:ph type="ftr" sz="quarter" idx="15"/>
          </p:nvPr>
        </p:nvSpPr>
        <p:spPr/>
        <p:txBody>
          <a:bodyPr/>
          <a:lstStyle>
            <a:lvl1pPr>
              <a:defRPr/>
            </a:lvl1pPr>
          </a:lstStyle>
          <a:p>
            <a:pPr>
              <a:defRPr/>
            </a:pPr>
            <a:r>
              <a:rPr lang="en-US" altLang="zh-CN" dirty="0" smtClean="0"/>
              <a:t>17ICVS-0142/2017-01-1969</a:t>
            </a:r>
            <a:endParaRPr lang="en-US" altLang="zh-CN" dirty="0"/>
          </a:p>
        </p:txBody>
      </p:sp>
      <p:sp>
        <p:nvSpPr>
          <p:cNvPr id="10" name="Slide Number Placeholder 5">
            <a:extLst/>
          </p:cNvPr>
          <p:cNvSpPr>
            <a:spLocks noGrp="1"/>
          </p:cNvSpPr>
          <p:nvPr>
            <p:ph type="sldNum" sz="quarter" idx="16"/>
          </p:nvPr>
        </p:nvSpPr>
        <p:spPr/>
        <p:txBody>
          <a:bodyPr/>
          <a:lstStyle>
            <a:lvl1pPr>
              <a:defRPr/>
            </a:lvl1pPr>
          </a:lstStyle>
          <a:p>
            <a:pPr>
              <a:defRPr/>
            </a:pPr>
            <a:fld id="{B0CE30A5-112F-4024-8940-DDB8F379D5F8}" type="slidenum">
              <a:rPr lang="en-US" altLang="en-US"/>
              <a:pPr>
                <a:defRPr/>
              </a:pPr>
              <a:t>‹#›</a:t>
            </a:fld>
            <a:endParaRPr lang="en-US" altLang="en-US"/>
          </a:p>
        </p:txBody>
      </p:sp>
    </p:spTree>
    <p:extLst>
      <p:ext uri="{BB962C8B-B14F-4D97-AF65-F5344CB8AC3E}">
        <p14:creationId xmlns:p14="http://schemas.microsoft.com/office/powerpoint/2010/main" val="153835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Bottom Three Columns Slide">
    <p:bg>
      <p:bgPr>
        <a:solidFill>
          <a:schemeClr val="accent2"/>
        </a:solidFill>
        <a:effectLst/>
      </p:bgPr>
    </p:bg>
    <p:spTree>
      <p:nvGrpSpPr>
        <p:cNvPr id="1" name=""/>
        <p:cNvGrpSpPr/>
        <p:nvPr/>
      </p:nvGrpSpPr>
      <p:grpSpPr>
        <a:xfrm>
          <a:off x="0" y="0"/>
          <a:ext cx="0" cy="0"/>
          <a:chOff x="0" y="0"/>
          <a:chExt cx="0" cy="0"/>
        </a:xfrm>
      </p:grpSpPr>
      <p:sp>
        <p:nvSpPr>
          <p:cNvPr id="7" name="Freeform 6">
            <a:extLst/>
          </p:cNvPr>
          <p:cNvSpPr/>
          <p:nvPr userDrawn="1"/>
        </p:nvSpPr>
        <p:spPr bwMode="hidden">
          <a:xfrm>
            <a:off x="0" y="295275"/>
            <a:ext cx="9144000" cy="4848225"/>
          </a:xfrm>
          <a:custGeom>
            <a:avLst/>
            <a:gdLst>
              <a:gd name="connsiteX0" fmla="*/ 0 w 9144000"/>
              <a:gd name="connsiteY0" fmla="*/ 0 h 758952"/>
              <a:gd name="connsiteX1" fmla="*/ 9144000 w 9144000"/>
              <a:gd name="connsiteY1" fmla="*/ 0 h 758952"/>
              <a:gd name="connsiteX2" fmla="*/ 9144000 w 9144000"/>
              <a:gd name="connsiteY2" fmla="*/ 758952 h 758952"/>
              <a:gd name="connsiteX3" fmla="*/ 0 w 9144000"/>
              <a:gd name="connsiteY3" fmla="*/ 758952 h 758952"/>
              <a:gd name="connsiteX4" fmla="*/ 0 w 9144000"/>
              <a:gd name="connsiteY4" fmla="*/ 0 h 758952"/>
              <a:gd name="connsiteX0" fmla="*/ 0 w 9144000"/>
              <a:gd name="connsiteY0" fmla="*/ 0 h 760491"/>
              <a:gd name="connsiteX1" fmla="*/ 9144000 w 9144000"/>
              <a:gd name="connsiteY1" fmla="*/ 0 h 760491"/>
              <a:gd name="connsiteX2" fmla="*/ 9144000 w 9144000"/>
              <a:gd name="connsiteY2" fmla="*/ 758952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760491"/>
              <a:gd name="connsiteX1" fmla="*/ 9144000 w 9144000"/>
              <a:gd name="connsiteY1" fmla="*/ 0 h 760491"/>
              <a:gd name="connsiteX2" fmla="*/ 9144000 w 9144000"/>
              <a:gd name="connsiteY2" fmla="*/ 295747 h 760491"/>
              <a:gd name="connsiteX3" fmla="*/ 9144000 w 9144000"/>
              <a:gd name="connsiteY3" fmla="*/ 758952 h 760491"/>
              <a:gd name="connsiteX4" fmla="*/ 8872396 w 9144000"/>
              <a:gd name="connsiteY4" fmla="*/ 760491 h 760491"/>
              <a:gd name="connsiteX5" fmla="*/ 0 w 9144000"/>
              <a:gd name="connsiteY5" fmla="*/ 758952 h 760491"/>
              <a:gd name="connsiteX6" fmla="*/ 0 w 9144000"/>
              <a:gd name="connsiteY6" fmla="*/ 0 h 760491"/>
              <a:gd name="connsiteX0" fmla="*/ 0 w 9144000"/>
              <a:gd name="connsiteY0" fmla="*/ 0 h 760491"/>
              <a:gd name="connsiteX1" fmla="*/ 9144000 w 9144000"/>
              <a:gd name="connsiteY1" fmla="*/ 0 h 760491"/>
              <a:gd name="connsiteX2" fmla="*/ 9144000 w 9144000"/>
              <a:gd name="connsiteY2" fmla="*/ 295747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5143500"/>
              <a:gd name="connsiteX1" fmla="*/ 9144000 w 9144000"/>
              <a:gd name="connsiteY1" fmla="*/ 5143500 h 5143500"/>
              <a:gd name="connsiteX2" fmla="*/ 9144000 w 9144000"/>
              <a:gd name="connsiteY2" fmla="*/ 295747 h 5143500"/>
              <a:gd name="connsiteX3" fmla="*/ 8872396 w 9144000"/>
              <a:gd name="connsiteY3" fmla="*/ 760491 h 5143500"/>
              <a:gd name="connsiteX4" fmla="*/ 0 w 9144000"/>
              <a:gd name="connsiteY4" fmla="*/ 758952 h 5143500"/>
              <a:gd name="connsiteX5" fmla="*/ 0 w 9144000"/>
              <a:gd name="connsiteY5" fmla="*/ 0 h 5143500"/>
              <a:gd name="connsiteX0" fmla="*/ 0 w 9144000"/>
              <a:gd name="connsiteY0" fmla="*/ 4847753 h 4847753"/>
              <a:gd name="connsiteX1" fmla="*/ 9144000 w 9144000"/>
              <a:gd name="connsiteY1" fmla="*/ 4847753 h 4847753"/>
              <a:gd name="connsiteX2" fmla="*/ 9144000 w 9144000"/>
              <a:gd name="connsiteY2" fmla="*/ 0 h 4847753"/>
              <a:gd name="connsiteX3" fmla="*/ 8872396 w 9144000"/>
              <a:gd name="connsiteY3" fmla="*/ 464744 h 4847753"/>
              <a:gd name="connsiteX4" fmla="*/ 0 w 9144000"/>
              <a:gd name="connsiteY4" fmla="*/ 463205 h 4847753"/>
              <a:gd name="connsiteX5" fmla="*/ 0 w 9144000"/>
              <a:gd name="connsiteY5" fmla="*/ 4847753 h 484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847753">
                <a:moveTo>
                  <a:pt x="0" y="4847753"/>
                </a:moveTo>
                <a:lnTo>
                  <a:pt x="9144000" y="4847753"/>
                </a:lnTo>
                <a:lnTo>
                  <a:pt x="9144000" y="0"/>
                </a:lnTo>
                <a:lnTo>
                  <a:pt x="8872396" y="464744"/>
                </a:lnTo>
                <a:lnTo>
                  <a:pt x="0" y="463205"/>
                </a:lnTo>
                <a:lnTo>
                  <a:pt x="0" y="484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8" name="Straight Connector 7">
            <a:extLst/>
          </p:cNvPr>
          <p:cNvCxnSpPr/>
          <p:nvPr userDrawn="1"/>
        </p:nvCxnSpPr>
        <p:spPr>
          <a:xfrm>
            <a:off x="457200" y="4827588"/>
            <a:ext cx="82296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p:cNvPr>
          <p:cNvSpPr txBox="1"/>
          <p:nvPr userDrawn="1"/>
        </p:nvSpPr>
        <p:spPr>
          <a:xfrm>
            <a:off x="457200" y="4873625"/>
            <a:ext cx="2130425" cy="92075"/>
          </a:xfrm>
          <a:prstGeom prst="rect">
            <a:avLst/>
          </a:prstGeom>
          <a:noFill/>
        </p:spPr>
        <p:txBody>
          <a:bodyPr lIns="0" tIns="0" rIns="0" bIns="0">
            <a:spAutoFit/>
          </a:bodyPr>
          <a:lstStyle/>
          <a:p>
            <a:pPr eaLnBrk="1" fontAlgn="auto" hangingPunct="1">
              <a:spcBef>
                <a:spcPts val="0"/>
              </a:spcBef>
              <a:spcAft>
                <a:spcPts val="0"/>
              </a:spcAft>
              <a:defRPr/>
            </a:pPr>
            <a:r>
              <a:rPr lang="en-US" sz="600" b="1" cap="all" dirty="0">
                <a:latin typeface="+mj-lt"/>
                <a:ea typeface="+mn-ea"/>
              </a:rPr>
              <a:t>SAE INTERNATIONAL</a:t>
            </a:r>
          </a:p>
        </p:txBody>
      </p:sp>
      <p:sp>
        <p:nvSpPr>
          <p:cNvPr id="2" name="Title 1"/>
          <p:cNvSpPr>
            <a:spLocks noGrp="1"/>
          </p:cNvSpPr>
          <p:nvPr>
            <p:ph type="title"/>
          </p:nvPr>
        </p:nvSpPr>
        <p:spPr>
          <a:xfrm>
            <a:off x="457200" y="91440"/>
            <a:ext cx="8229600" cy="50292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457200" y="911226"/>
            <a:ext cx="8229600" cy="1584325"/>
          </a:xfrm>
        </p:spPr>
        <p:txBody>
          <a:bodyPr/>
          <a:lstStyle>
            <a:lvl1pPr>
              <a:defRPr sz="1800"/>
            </a:lvl1pPr>
            <a:lvl2pPr marL="0" indent="0">
              <a:defRPr sz="1800"/>
            </a:lvl2pPr>
            <a:lvl3pPr marL="173736" indent="-173736">
              <a:defRPr sz="1800"/>
            </a:lvl3pPr>
            <a:lvl4pPr marL="466344" indent="-237744">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Content Placeholder 16"/>
          <p:cNvSpPr>
            <a:spLocks noGrp="1"/>
          </p:cNvSpPr>
          <p:nvPr>
            <p:ph sz="quarter" idx="13"/>
          </p:nvPr>
        </p:nvSpPr>
        <p:spPr>
          <a:xfrm>
            <a:off x="457200" y="2606040"/>
            <a:ext cx="2651760" cy="196596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p:cNvSpPr>
            <a:spLocks noGrp="1"/>
          </p:cNvSpPr>
          <p:nvPr>
            <p:ph sz="quarter" idx="14"/>
          </p:nvPr>
        </p:nvSpPr>
        <p:spPr>
          <a:xfrm>
            <a:off x="3246120" y="2606040"/>
            <a:ext cx="2651760" cy="196596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0"/>
          <p:cNvSpPr>
            <a:spLocks noGrp="1"/>
          </p:cNvSpPr>
          <p:nvPr>
            <p:ph sz="quarter" idx="15"/>
          </p:nvPr>
        </p:nvSpPr>
        <p:spPr>
          <a:xfrm>
            <a:off x="6035040" y="2606040"/>
            <a:ext cx="2651760" cy="196596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p:cNvPr>
          <p:cNvSpPr>
            <a:spLocks noGrp="1"/>
          </p:cNvSpPr>
          <p:nvPr>
            <p:ph type="ftr" sz="quarter" idx="16"/>
          </p:nvPr>
        </p:nvSpPr>
        <p:spPr/>
        <p:txBody>
          <a:bodyPr/>
          <a:lstStyle>
            <a:lvl1pPr>
              <a:defRPr/>
            </a:lvl1pPr>
          </a:lstStyle>
          <a:p>
            <a:pPr>
              <a:defRPr/>
            </a:pPr>
            <a:r>
              <a:rPr lang="en-US" altLang="zh-CN" dirty="0" smtClean="0"/>
              <a:t>17ICVS-0142/2017-01-1969</a:t>
            </a:r>
            <a:endParaRPr lang="en-US" altLang="zh-CN" dirty="0"/>
          </a:p>
        </p:txBody>
      </p:sp>
      <p:sp>
        <p:nvSpPr>
          <p:cNvPr id="11" name="Slide Number Placeholder 5">
            <a:extLst/>
          </p:cNvPr>
          <p:cNvSpPr>
            <a:spLocks noGrp="1"/>
          </p:cNvSpPr>
          <p:nvPr>
            <p:ph type="sldNum" sz="quarter" idx="17"/>
          </p:nvPr>
        </p:nvSpPr>
        <p:spPr/>
        <p:txBody>
          <a:bodyPr/>
          <a:lstStyle>
            <a:lvl1pPr>
              <a:defRPr/>
            </a:lvl1pPr>
          </a:lstStyle>
          <a:p>
            <a:pPr>
              <a:defRPr/>
            </a:pPr>
            <a:fld id="{8CF835BA-9C0E-4694-9F30-965BF84FA3D3}" type="slidenum">
              <a:rPr lang="en-US" altLang="en-US"/>
              <a:pPr>
                <a:defRPr/>
              </a:pPr>
              <a:t>‹#›</a:t>
            </a:fld>
            <a:endParaRPr lang="en-US" altLang="en-US"/>
          </a:p>
        </p:txBody>
      </p:sp>
    </p:spTree>
    <p:extLst>
      <p:ext uri="{BB962C8B-B14F-4D97-AF65-F5344CB8AC3E}">
        <p14:creationId xmlns:p14="http://schemas.microsoft.com/office/powerpoint/2010/main" val="798111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lumns with Captions Slide">
    <p:bg>
      <p:bgPr>
        <a:solidFill>
          <a:schemeClr val="accent2"/>
        </a:solidFill>
        <a:effectLst/>
      </p:bgPr>
    </p:bg>
    <p:spTree>
      <p:nvGrpSpPr>
        <p:cNvPr id="1" name=""/>
        <p:cNvGrpSpPr/>
        <p:nvPr/>
      </p:nvGrpSpPr>
      <p:grpSpPr>
        <a:xfrm>
          <a:off x="0" y="0"/>
          <a:ext cx="0" cy="0"/>
          <a:chOff x="0" y="0"/>
          <a:chExt cx="0" cy="0"/>
        </a:xfrm>
      </p:grpSpPr>
      <p:sp>
        <p:nvSpPr>
          <p:cNvPr id="15" name="Freeform 6">
            <a:extLst/>
          </p:cNvPr>
          <p:cNvSpPr/>
          <p:nvPr userDrawn="1"/>
        </p:nvSpPr>
        <p:spPr bwMode="hidden">
          <a:xfrm>
            <a:off x="0" y="292100"/>
            <a:ext cx="9144000" cy="4848225"/>
          </a:xfrm>
          <a:custGeom>
            <a:avLst/>
            <a:gdLst>
              <a:gd name="connsiteX0" fmla="*/ 0 w 9144000"/>
              <a:gd name="connsiteY0" fmla="*/ 0 h 758952"/>
              <a:gd name="connsiteX1" fmla="*/ 9144000 w 9144000"/>
              <a:gd name="connsiteY1" fmla="*/ 0 h 758952"/>
              <a:gd name="connsiteX2" fmla="*/ 9144000 w 9144000"/>
              <a:gd name="connsiteY2" fmla="*/ 758952 h 758952"/>
              <a:gd name="connsiteX3" fmla="*/ 0 w 9144000"/>
              <a:gd name="connsiteY3" fmla="*/ 758952 h 758952"/>
              <a:gd name="connsiteX4" fmla="*/ 0 w 9144000"/>
              <a:gd name="connsiteY4" fmla="*/ 0 h 758952"/>
              <a:gd name="connsiteX0" fmla="*/ 0 w 9144000"/>
              <a:gd name="connsiteY0" fmla="*/ 0 h 760491"/>
              <a:gd name="connsiteX1" fmla="*/ 9144000 w 9144000"/>
              <a:gd name="connsiteY1" fmla="*/ 0 h 760491"/>
              <a:gd name="connsiteX2" fmla="*/ 9144000 w 9144000"/>
              <a:gd name="connsiteY2" fmla="*/ 758952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760491"/>
              <a:gd name="connsiteX1" fmla="*/ 9144000 w 9144000"/>
              <a:gd name="connsiteY1" fmla="*/ 0 h 760491"/>
              <a:gd name="connsiteX2" fmla="*/ 9144000 w 9144000"/>
              <a:gd name="connsiteY2" fmla="*/ 295747 h 760491"/>
              <a:gd name="connsiteX3" fmla="*/ 9144000 w 9144000"/>
              <a:gd name="connsiteY3" fmla="*/ 758952 h 760491"/>
              <a:gd name="connsiteX4" fmla="*/ 8872396 w 9144000"/>
              <a:gd name="connsiteY4" fmla="*/ 760491 h 760491"/>
              <a:gd name="connsiteX5" fmla="*/ 0 w 9144000"/>
              <a:gd name="connsiteY5" fmla="*/ 758952 h 760491"/>
              <a:gd name="connsiteX6" fmla="*/ 0 w 9144000"/>
              <a:gd name="connsiteY6" fmla="*/ 0 h 760491"/>
              <a:gd name="connsiteX0" fmla="*/ 0 w 9144000"/>
              <a:gd name="connsiteY0" fmla="*/ 0 h 760491"/>
              <a:gd name="connsiteX1" fmla="*/ 9144000 w 9144000"/>
              <a:gd name="connsiteY1" fmla="*/ 0 h 760491"/>
              <a:gd name="connsiteX2" fmla="*/ 9144000 w 9144000"/>
              <a:gd name="connsiteY2" fmla="*/ 295747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5143500"/>
              <a:gd name="connsiteX1" fmla="*/ 9144000 w 9144000"/>
              <a:gd name="connsiteY1" fmla="*/ 5143500 h 5143500"/>
              <a:gd name="connsiteX2" fmla="*/ 9144000 w 9144000"/>
              <a:gd name="connsiteY2" fmla="*/ 295747 h 5143500"/>
              <a:gd name="connsiteX3" fmla="*/ 8872396 w 9144000"/>
              <a:gd name="connsiteY3" fmla="*/ 760491 h 5143500"/>
              <a:gd name="connsiteX4" fmla="*/ 0 w 9144000"/>
              <a:gd name="connsiteY4" fmla="*/ 758952 h 5143500"/>
              <a:gd name="connsiteX5" fmla="*/ 0 w 9144000"/>
              <a:gd name="connsiteY5" fmla="*/ 0 h 5143500"/>
              <a:gd name="connsiteX0" fmla="*/ 0 w 9144000"/>
              <a:gd name="connsiteY0" fmla="*/ 4847753 h 4847753"/>
              <a:gd name="connsiteX1" fmla="*/ 9144000 w 9144000"/>
              <a:gd name="connsiteY1" fmla="*/ 4847753 h 4847753"/>
              <a:gd name="connsiteX2" fmla="*/ 9144000 w 9144000"/>
              <a:gd name="connsiteY2" fmla="*/ 0 h 4847753"/>
              <a:gd name="connsiteX3" fmla="*/ 8872396 w 9144000"/>
              <a:gd name="connsiteY3" fmla="*/ 464744 h 4847753"/>
              <a:gd name="connsiteX4" fmla="*/ 0 w 9144000"/>
              <a:gd name="connsiteY4" fmla="*/ 463205 h 4847753"/>
              <a:gd name="connsiteX5" fmla="*/ 0 w 9144000"/>
              <a:gd name="connsiteY5" fmla="*/ 4847753 h 484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847753">
                <a:moveTo>
                  <a:pt x="0" y="4847753"/>
                </a:moveTo>
                <a:lnTo>
                  <a:pt x="9144000" y="4847753"/>
                </a:lnTo>
                <a:lnTo>
                  <a:pt x="9144000" y="0"/>
                </a:lnTo>
                <a:lnTo>
                  <a:pt x="8872396" y="464744"/>
                </a:lnTo>
                <a:lnTo>
                  <a:pt x="0" y="463205"/>
                </a:lnTo>
                <a:lnTo>
                  <a:pt x="0" y="484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27" name="Straight Connector 7">
            <a:extLst/>
          </p:cNvPr>
          <p:cNvCxnSpPr/>
          <p:nvPr userDrawn="1"/>
        </p:nvCxnSpPr>
        <p:spPr>
          <a:xfrm>
            <a:off x="457200" y="4827588"/>
            <a:ext cx="82296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8">
            <a:extLst/>
          </p:cNvPr>
          <p:cNvSpPr txBox="1"/>
          <p:nvPr userDrawn="1"/>
        </p:nvSpPr>
        <p:spPr>
          <a:xfrm>
            <a:off x="457200" y="4873625"/>
            <a:ext cx="2130425" cy="92075"/>
          </a:xfrm>
          <a:prstGeom prst="rect">
            <a:avLst/>
          </a:prstGeom>
          <a:noFill/>
        </p:spPr>
        <p:txBody>
          <a:bodyPr lIns="0" tIns="0" rIns="0" bIns="0">
            <a:spAutoFit/>
          </a:bodyPr>
          <a:lstStyle/>
          <a:p>
            <a:pPr eaLnBrk="1" fontAlgn="auto" hangingPunct="1">
              <a:spcBef>
                <a:spcPts val="0"/>
              </a:spcBef>
              <a:spcAft>
                <a:spcPts val="0"/>
              </a:spcAft>
              <a:defRPr/>
            </a:pPr>
            <a:r>
              <a:rPr lang="en-US" sz="600" b="1" cap="all" dirty="0">
                <a:latin typeface="+mj-lt"/>
                <a:ea typeface="+mn-ea"/>
              </a:rPr>
              <a:t>SAE INTERNATIONAL</a:t>
            </a:r>
          </a:p>
        </p:txBody>
      </p:sp>
      <p:sp>
        <p:nvSpPr>
          <p:cNvPr id="2" name="Title 1"/>
          <p:cNvSpPr>
            <a:spLocks noGrp="1"/>
          </p:cNvSpPr>
          <p:nvPr>
            <p:ph type="title"/>
          </p:nvPr>
        </p:nvSpPr>
        <p:spPr>
          <a:xfrm>
            <a:off x="457200" y="91440"/>
            <a:ext cx="8229600" cy="502920"/>
          </a:xfrm>
        </p:spPr>
        <p:txBody>
          <a:bodyPr/>
          <a:lstStyle>
            <a:lvl1pPr>
              <a:defRPr sz="2000"/>
            </a:lvl1pPr>
          </a:lstStyle>
          <a:p>
            <a:r>
              <a:rPr lang="en-US" dirty="0"/>
              <a:t>Click to edit Master title style</a:t>
            </a:r>
          </a:p>
        </p:txBody>
      </p:sp>
      <p:sp>
        <p:nvSpPr>
          <p:cNvPr id="17" name="Content Placeholder 16"/>
          <p:cNvSpPr>
            <a:spLocks noGrp="1"/>
          </p:cNvSpPr>
          <p:nvPr>
            <p:ph sz="quarter" idx="13"/>
          </p:nvPr>
        </p:nvSpPr>
        <p:spPr>
          <a:xfrm>
            <a:off x="457200" y="914400"/>
            <a:ext cx="2651760" cy="128016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8"/>
          <p:cNvSpPr>
            <a:spLocks noGrp="1"/>
          </p:cNvSpPr>
          <p:nvPr>
            <p:ph sz="quarter" idx="14"/>
          </p:nvPr>
        </p:nvSpPr>
        <p:spPr>
          <a:xfrm>
            <a:off x="3246120" y="914400"/>
            <a:ext cx="2651760" cy="128016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0"/>
          <p:cNvSpPr>
            <a:spLocks noGrp="1"/>
          </p:cNvSpPr>
          <p:nvPr>
            <p:ph sz="quarter" idx="15"/>
          </p:nvPr>
        </p:nvSpPr>
        <p:spPr>
          <a:xfrm>
            <a:off x="6035040" y="914400"/>
            <a:ext cx="2651760" cy="128016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p:cNvSpPr>
            <a:spLocks noGrp="1"/>
          </p:cNvSpPr>
          <p:nvPr>
            <p:ph type="body" sz="quarter" idx="16"/>
          </p:nvPr>
        </p:nvSpPr>
        <p:spPr>
          <a:xfrm>
            <a:off x="457200" y="2266950"/>
            <a:ext cx="2651760" cy="365760"/>
          </a:xfrm>
        </p:spPr>
        <p:txBody>
          <a:bodyPr/>
          <a:lstStyle>
            <a:lvl1pPr marL="0" indent="0">
              <a:buFont typeface="Arial" pitchFamily="34" charset="0"/>
              <a:buNone/>
              <a:defRPr sz="750" b="0"/>
            </a:lvl1pPr>
            <a:lvl2pPr marL="0" indent="0">
              <a:buFont typeface="Arial" pitchFamily="34" charset="0"/>
              <a:buNone/>
              <a:defRPr sz="750" b="0"/>
            </a:lvl2pPr>
            <a:lvl3pPr marL="0" indent="0">
              <a:buNone/>
              <a:defRPr sz="750" b="0"/>
            </a:lvl3pPr>
            <a:lvl4pPr marL="0" indent="0">
              <a:buNone/>
              <a:defRPr sz="750" b="0"/>
            </a:lvl4pPr>
            <a:lvl5pPr marL="0" indent="0">
              <a:buNone/>
              <a:defRPr sz="750" b="0"/>
            </a:lvl5pPr>
            <a:lvl6pPr marL="0" indent="0">
              <a:buNone/>
              <a:defRPr sz="750"/>
            </a:lvl6pPr>
            <a:lvl8pPr marL="0" indent="0">
              <a:buNone/>
              <a:defRPr sz="750"/>
            </a:lvl8pPr>
            <a:lvl9pPr marL="0" indent="0">
              <a:buNone/>
              <a:defRPr sz="750"/>
            </a:lvl9pPr>
          </a:lstStyle>
          <a:p>
            <a:pPr lvl="0"/>
            <a:r>
              <a:rPr lang="en-US" dirty="0"/>
              <a:t>Click to edit Master text styles</a:t>
            </a:r>
          </a:p>
        </p:txBody>
      </p:sp>
      <p:sp>
        <p:nvSpPr>
          <p:cNvPr id="16" name="Text Placeholder 13"/>
          <p:cNvSpPr>
            <a:spLocks noGrp="1"/>
          </p:cNvSpPr>
          <p:nvPr>
            <p:ph type="body" sz="quarter" idx="17"/>
          </p:nvPr>
        </p:nvSpPr>
        <p:spPr>
          <a:xfrm>
            <a:off x="3246120" y="2266950"/>
            <a:ext cx="2651760" cy="365760"/>
          </a:xfrm>
        </p:spPr>
        <p:txBody>
          <a:bodyPr/>
          <a:lstStyle>
            <a:lvl1pPr marL="0" indent="0">
              <a:buFont typeface="Arial" pitchFamily="34" charset="0"/>
              <a:buNone/>
              <a:defRPr sz="750" b="0"/>
            </a:lvl1pPr>
            <a:lvl2pPr marL="0" indent="0">
              <a:buFont typeface="Arial" pitchFamily="34" charset="0"/>
              <a:buNone/>
              <a:defRPr sz="750" b="0"/>
            </a:lvl2pPr>
            <a:lvl3pPr marL="0" indent="0">
              <a:buNone/>
              <a:defRPr sz="750" b="0"/>
            </a:lvl3pPr>
            <a:lvl4pPr marL="0" indent="0">
              <a:buNone/>
              <a:defRPr sz="750" b="0"/>
            </a:lvl4pPr>
            <a:lvl5pPr marL="0" indent="0">
              <a:buNone/>
              <a:defRPr sz="750" b="0"/>
            </a:lvl5pPr>
            <a:lvl6pPr marL="0" indent="0">
              <a:buNone/>
              <a:defRPr sz="750"/>
            </a:lvl6pPr>
            <a:lvl8pPr marL="0" indent="0">
              <a:buNone/>
              <a:defRPr sz="750"/>
            </a:lvl8pPr>
            <a:lvl9pPr marL="0" indent="0">
              <a:buNone/>
              <a:defRPr sz="750"/>
            </a:lvl9pPr>
          </a:lstStyle>
          <a:p>
            <a:pPr lvl="0"/>
            <a:r>
              <a:rPr lang="en-US" dirty="0"/>
              <a:t>Click to edit Master text styles</a:t>
            </a:r>
          </a:p>
        </p:txBody>
      </p:sp>
      <p:sp>
        <p:nvSpPr>
          <p:cNvPr id="18" name="Text Placeholder 13"/>
          <p:cNvSpPr>
            <a:spLocks noGrp="1"/>
          </p:cNvSpPr>
          <p:nvPr>
            <p:ph type="body" sz="quarter" idx="18"/>
          </p:nvPr>
        </p:nvSpPr>
        <p:spPr>
          <a:xfrm>
            <a:off x="6035040" y="2266950"/>
            <a:ext cx="2651760" cy="365760"/>
          </a:xfrm>
        </p:spPr>
        <p:txBody>
          <a:bodyPr/>
          <a:lstStyle>
            <a:lvl1pPr marL="0" indent="0">
              <a:buFont typeface="Arial" pitchFamily="34" charset="0"/>
              <a:buNone/>
              <a:defRPr sz="750" b="0"/>
            </a:lvl1pPr>
            <a:lvl2pPr marL="0" indent="0">
              <a:buFont typeface="Arial" pitchFamily="34" charset="0"/>
              <a:buNone/>
              <a:defRPr sz="750" b="0"/>
            </a:lvl2pPr>
            <a:lvl3pPr marL="0" indent="0">
              <a:buNone/>
              <a:defRPr sz="750" b="0"/>
            </a:lvl3pPr>
            <a:lvl4pPr marL="0" indent="0">
              <a:buNone/>
              <a:defRPr sz="750" b="0"/>
            </a:lvl4pPr>
            <a:lvl5pPr marL="0" indent="0">
              <a:buNone/>
              <a:defRPr sz="750" b="0"/>
            </a:lvl5pPr>
            <a:lvl6pPr marL="0" indent="0">
              <a:buNone/>
              <a:defRPr sz="750"/>
            </a:lvl6pPr>
            <a:lvl8pPr marL="0" indent="0">
              <a:buNone/>
              <a:defRPr sz="750"/>
            </a:lvl8pPr>
            <a:lvl9pPr marL="0" indent="0">
              <a:buNone/>
              <a:defRPr sz="750"/>
            </a:lvl9pPr>
          </a:lstStyle>
          <a:p>
            <a:pPr lvl="0"/>
            <a:r>
              <a:rPr lang="en-US"/>
              <a:t>Click to edit Master text styles</a:t>
            </a:r>
          </a:p>
        </p:txBody>
      </p:sp>
      <p:sp>
        <p:nvSpPr>
          <p:cNvPr id="20" name="Content Placeholder 16"/>
          <p:cNvSpPr>
            <a:spLocks noGrp="1"/>
          </p:cNvSpPr>
          <p:nvPr>
            <p:ph sz="quarter" idx="19"/>
          </p:nvPr>
        </p:nvSpPr>
        <p:spPr>
          <a:xfrm>
            <a:off x="457200" y="2854139"/>
            <a:ext cx="2651760" cy="128016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8"/>
          <p:cNvSpPr>
            <a:spLocks noGrp="1"/>
          </p:cNvSpPr>
          <p:nvPr>
            <p:ph sz="quarter" idx="20"/>
          </p:nvPr>
        </p:nvSpPr>
        <p:spPr>
          <a:xfrm>
            <a:off x="3246120" y="2854139"/>
            <a:ext cx="2651760" cy="128016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20"/>
          <p:cNvSpPr>
            <a:spLocks noGrp="1"/>
          </p:cNvSpPr>
          <p:nvPr>
            <p:ph sz="quarter" idx="21"/>
          </p:nvPr>
        </p:nvSpPr>
        <p:spPr>
          <a:xfrm>
            <a:off x="6035040" y="2854139"/>
            <a:ext cx="2651760" cy="128016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3"/>
          <p:cNvSpPr>
            <a:spLocks noGrp="1"/>
          </p:cNvSpPr>
          <p:nvPr>
            <p:ph type="body" sz="quarter" idx="22"/>
          </p:nvPr>
        </p:nvSpPr>
        <p:spPr>
          <a:xfrm>
            <a:off x="457200" y="4206689"/>
            <a:ext cx="2651760" cy="365760"/>
          </a:xfrm>
        </p:spPr>
        <p:txBody>
          <a:bodyPr/>
          <a:lstStyle>
            <a:lvl1pPr marL="0" indent="0">
              <a:buFont typeface="Arial" pitchFamily="34" charset="0"/>
              <a:buNone/>
              <a:defRPr sz="750" b="0"/>
            </a:lvl1pPr>
            <a:lvl2pPr marL="0" indent="0">
              <a:buFont typeface="Arial" pitchFamily="34" charset="0"/>
              <a:buNone/>
              <a:defRPr sz="750" b="0"/>
            </a:lvl2pPr>
            <a:lvl3pPr marL="0" indent="0">
              <a:buNone/>
              <a:defRPr sz="750" b="0"/>
            </a:lvl3pPr>
            <a:lvl4pPr marL="0" indent="0">
              <a:buNone/>
              <a:defRPr sz="750" b="0"/>
            </a:lvl4pPr>
            <a:lvl5pPr marL="0" indent="0">
              <a:buNone/>
              <a:defRPr sz="750" b="0"/>
            </a:lvl5pPr>
            <a:lvl6pPr marL="0" indent="0">
              <a:buNone/>
              <a:defRPr sz="750"/>
            </a:lvl6pPr>
            <a:lvl8pPr marL="0" indent="0">
              <a:buNone/>
              <a:defRPr sz="750"/>
            </a:lvl8pPr>
            <a:lvl9pPr marL="0" indent="0">
              <a:buNone/>
              <a:defRPr sz="750"/>
            </a:lvl9pPr>
          </a:lstStyle>
          <a:p>
            <a:pPr lvl="0"/>
            <a:r>
              <a:rPr lang="en-US" dirty="0"/>
              <a:t>Click to edit Master text styles</a:t>
            </a:r>
          </a:p>
        </p:txBody>
      </p:sp>
      <p:sp>
        <p:nvSpPr>
          <p:cNvPr id="25" name="Text Placeholder 13"/>
          <p:cNvSpPr>
            <a:spLocks noGrp="1"/>
          </p:cNvSpPr>
          <p:nvPr>
            <p:ph type="body" sz="quarter" idx="23"/>
          </p:nvPr>
        </p:nvSpPr>
        <p:spPr>
          <a:xfrm>
            <a:off x="3246120" y="4206689"/>
            <a:ext cx="2651760" cy="365760"/>
          </a:xfrm>
        </p:spPr>
        <p:txBody>
          <a:bodyPr/>
          <a:lstStyle>
            <a:lvl1pPr marL="0" indent="0">
              <a:buFont typeface="Arial" pitchFamily="34" charset="0"/>
              <a:buNone/>
              <a:defRPr sz="750" b="0"/>
            </a:lvl1pPr>
            <a:lvl2pPr marL="0" indent="0">
              <a:buFont typeface="Arial" pitchFamily="34" charset="0"/>
              <a:buNone/>
              <a:defRPr sz="750" b="0"/>
            </a:lvl2pPr>
            <a:lvl3pPr marL="0" indent="0">
              <a:buNone/>
              <a:defRPr sz="750" b="0"/>
            </a:lvl3pPr>
            <a:lvl4pPr marL="0" indent="0">
              <a:buNone/>
              <a:defRPr sz="750" b="0"/>
            </a:lvl4pPr>
            <a:lvl5pPr marL="0" indent="0">
              <a:buNone/>
              <a:defRPr sz="750" b="0"/>
            </a:lvl5pPr>
            <a:lvl6pPr marL="0" indent="0">
              <a:buNone/>
              <a:defRPr sz="750"/>
            </a:lvl6pPr>
            <a:lvl8pPr marL="0" indent="0">
              <a:buNone/>
              <a:defRPr sz="750"/>
            </a:lvl8pPr>
            <a:lvl9pPr marL="0" indent="0">
              <a:buNone/>
              <a:defRPr sz="750"/>
            </a:lvl9pPr>
          </a:lstStyle>
          <a:p>
            <a:pPr lvl="0"/>
            <a:r>
              <a:rPr lang="en-US" dirty="0"/>
              <a:t>Click to edit Master text styles</a:t>
            </a:r>
          </a:p>
        </p:txBody>
      </p:sp>
      <p:sp>
        <p:nvSpPr>
          <p:cNvPr id="26" name="Text Placeholder 13"/>
          <p:cNvSpPr>
            <a:spLocks noGrp="1"/>
          </p:cNvSpPr>
          <p:nvPr>
            <p:ph type="body" sz="quarter" idx="24"/>
          </p:nvPr>
        </p:nvSpPr>
        <p:spPr>
          <a:xfrm>
            <a:off x="6035040" y="4206689"/>
            <a:ext cx="2651760" cy="365760"/>
          </a:xfrm>
        </p:spPr>
        <p:txBody>
          <a:bodyPr/>
          <a:lstStyle>
            <a:lvl1pPr marL="0" indent="0">
              <a:buFont typeface="Arial" pitchFamily="34" charset="0"/>
              <a:buNone/>
              <a:defRPr sz="750" b="0"/>
            </a:lvl1pPr>
            <a:lvl2pPr marL="0" indent="0">
              <a:buFont typeface="Arial" pitchFamily="34" charset="0"/>
              <a:buNone/>
              <a:defRPr sz="750" b="0"/>
            </a:lvl2pPr>
            <a:lvl3pPr marL="0" indent="0">
              <a:buNone/>
              <a:defRPr sz="750" b="0"/>
            </a:lvl3pPr>
            <a:lvl4pPr marL="0" indent="0">
              <a:buNone/>
              <a:defRPr sz="750" b="0"/>
            </a:lvl4pPr>
            <a:lvl5pPr marL="0" indent="0">
              <a:buNone/>
              <a:defRPr sz="750" b="0"/>
            </a:lvl5pPr>
            <a:lvl6pPr marL="0" indent="0">
              <a:buNone/>
              <a:defRPr sz="750"/>
            </a:lvl6pPr>
            <a:lvl8pPr marL="0" indent="0">
              <a:buNone/>
              <a:defRPr sz="750"/>
            </a:lvl8pPr>
            <a:lvl9pPr marL="0" indent="0">
              <a:buNone/>
              <a:defRPr sz="750"/>
            </a:lvl9pPr>
          </a:lstStyle>
          <a:p>
            <a:pPr lvl="0"/>
            <a:r>
              <a:rPr lang="en-US" dirty="0"/>
              <a:t>Click to edit Master text styles</a:t>
            </a:r>
          </a:p>
        </p:txBody>
      </p:sp>
      <p:sp>
        <p:nvSpPr>
          <p:cNvPr id="29" name="Footer Placeholder 4">
            <a:extLst/>
          </p:cNvPr>
          <p:cNvSpPr>
            <a:spLocks noGrp="1"/>
          </p:cNvSpPr>
          <p:nvPr>
            <p:ph type="ftr" sz="quarter" idx="25"/>
          </p:nvPr>
        </p:nvSpPr>
        <p:spPr/>
        <p:txBody>
          <a:bodyPr/>
          <a:lstStyle>
            <a:lvl1pPr>
              <a:defRPr/>
            </a:lvl1pPr>
          </a:lstStyle>
          <a:p>
            <a:pPr>
              <a:defRPr/>
            </a:pPr>
            <a:r>
              <a:rPr lang="en-US" altLang="zh-CN" smtClean="0"/>
              <a:t>17ICVS-0142/2017-01-1969</a:t>
            </a:r>
            <a:endParaRPr lang="en-US" altLang="zh-CN" dirty="0"/>
          </a:p>
        </p:txBody>
      </p:sp>
      <p:sp>
        <p:nvSpPr>
          <p:cNvPr id="30" name="Slide Number Placeholder 5">
            <a:extLst/>
          </p:cNvPr>
          <p:cNvSpPr>
            <a:spLocks noGrp="1"/>
          </p:cNvSpPr>
          <p:nvPr>
            <p:ph type="sldNum" sz="quarter" idx="26"/>
          </p:nvPr>
        </p:nvSpPr>
        <p:spPr/>
        <p:txBody>
          <a:bodyPr/>
          <a:lstStyle>
            <a:lvl1pPr>
              <a:defRPr/>
            </a:lvl1pPr>
          </a:lstStyle>
          <a:p>
            <a:pPr>
              <a:defRPr/>
            </a:pPr>
            <a:fld id="{5CDB928A-3207-41F8-9C3C-58A2396F862D}" type="slidenum">
              <a:rPr lang="en-US" altLang="en-US"/>
              <a:pPr>
                <a:defRPr/>
              </a:pPr>
              <a:t>‹#›</a:t>
            </a:fld>
            <a:endParaRPr lang="en-US" altLang="en-US"/>
          </a:p>
        </p:txBody>
      </p:sp>
    </p:spTree>
    <p:extLst>
      <p:ext uri="{BB962C8B-B14F-4D97-AF65-F5344CB8AC3E}">
        <p14:creationId xmlns:p14="http://schemas.microsoft.com/office/powerpoint/2010/main" val="4102776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居中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598867"/>
            <a:ext cx="7886700" cy="524261"/>
          </a:xfrm>
          <a:prstGeom prst="rect">
            <a:avLst/>
          </a:prstGeom>
        </p:spPr>
        <p:txBody>
          <a:bodyPr/>
          <a:lstStyle>
            <a:lvl1pPr algn="ctr">
              <a:defRPr/>
            </a:lvl1pPr>
          </a:lstStyle>
          <a:p>
            <a:r>
              <a:rPr lang="zh-CN" altLang="en-US" dirty="0"/>
              <a:t>插入标题</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67190275-495A-4880-9AD2-2CB137B7EBC0}" type="slidenum">
              <a:rPr lang="zh-CN" altLang="en-US" smtClean="0"/>
              <a:t>‹#›</a:t>
            </a:fld>
            <a:endParaRPr lang="zh-CN" altLang="en-US"/>
          </a:p>
        </p:txBody>
      </p:sp>
    </p:spTree>
    <p:extLst>
      <p:ext uri="{BB962C8B-B14F-4D97-AF65-F5344CB8AC3E}">
        <p14:creationId xmlns:p14="http://schemas.microsoft.com/office/powerpoint/2010/main" val="545568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598867"/>
            <a:ext cx="7886700" cy="524261"/>
          </a:xfrm>
          <a:prstGeom prst="rect">
            <a:avLst/>
          </a:prstGeom>
        </p:spPr>
        <p:txBody>
          <a:bodyPr/>
          <a:lstStyle/>
          <a:p>
            <a:r>
              <a:rPr lang="zh-CN" altLang="en-US" dirty="0"/>
              <a:t>单击此处编辑母版标题样式</a:t>
            </a:r>
          </a:p>
        </p:txBody>
      </p:sp>
      <p:sp>
        <p:nvSpPr>
          <p:cNvPr id="3" name="内容占位符 2"/>
          <p:cNvSpPr>
            <a:spLocks noGrp="1"/>
          </p:cNvSpPr>
          <p:nvPr>
            <p:ph idx="1" hasCustomPrompt="1"/>
          </p:nvPr>
        </p:nvSpPr>
        <p:spPr>
          <a:xfrm>
            <a:off x="628650" y="1207394"/>
            <a:ext cx="7886700" cy="3425328"/>
          </a:xfrm>
          <a:prstGeom prst="rect">
            <a:avLst/>
          </a:prstGeom>
        </p:spPr>
        <p:txBody>
          <a:bodyPr/>
          <a:lstStyle>
            <a:lvl1pPr marL="171450" indent="-171450">
              <a:lnSpc>
                <a:spcPct val="100000"/>
              </a:lnSpc>
              <a:buFont typeface="Wingdings" pitchFamily="2" charset="2"/>
              <a:buChar char="n"/>
              <a:defRPr/>
            </a:lvl1pPr>
            <a:lvl2pPr marL="514350" indent="-171450">
              <a:buFont typeface="Wingdings" pitchFamily="2" charset="2"/>
              <a:buChar char="Ø"/>
              <a:defRPr/>
            </a:lvl2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lvl1pPr>
              <a:defRPr sz="1500" b="1">
                <a:solidFill>
                  <a:schemeClr val="tx1"/>
                </a:solidFill>
              </a:defRPr>
            </a:lvl1pPr>
          </a:lstStyle>
          <a:p>
            <a:fld id="{67190275-495A-4880-9AD2-2CB137B7EBC0}" type="slidenum">
              <a:rPr lang="zh-CN" altLang="en-US" smtClean="0"/>
              <a:t>‹#›</a:t>
            </a:fld>
            <a:endParaRPr lang="zh-CN" altLang="en-US" dirty="0"/>
          </a:p>
        </p:txBody>
      </p:sp>
    </p:spTree>
    <p:extLst>
      <p:ext uri="{BB962C8B-B14F-4D97-AF65-F5344CB8AC3E}">
        <p14:creationId xmlns:p14="http://schemas.microsoft.com/office/powerpoint/2010/main" val="322006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with Image Background">
    <p:bg>
      <p:bgPr>
        <a:solidFill>
          <a:schemeClr val="accent2"/>
        </a:solidFill>
        <a:effectLst/>
      </p:bgPr>
    </p:bg>
    <p:spTree>
      <p:nvGrpSpPr>
        <p:cNvPr id="1" name=""/>
        <p:cNvGrpSpPr/>
        <p:nvPr/>
      </p:nvGrpSpPr>
      <p:grpSpPr>
        <a:xfrm>
          <a:off x="0" y="0"/>
          <a:ext cx="0" cy="0"/>
          <a:chOff x="0" y="0"/>
          <a:chExt cx="0" cy="0"/>
        </a:xfrm>
      </p:grpSpPr>
      <p:cxnSp>
        <p:nvCxnSpPr>
          <p:cNvPr id="4" name="Straight Connector 6">
            <a:extLst/>
          </p:cNvPr>
          <p:cNvCxnSpPr/>
          <p:nvPr userDrawn="1"/>
        </p:nvCxnSpPr>
        <p:spPr>
          <a:xfrm>
            <a:off x="457200" y="4827588"/>
            <a:ext cx="8229600" cy="15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7">
            <a:extLst/>
          </p:cNvPr>
          <p:cNvSpPr txBox="1">
            <a:spLocks noChangeArrowheads="1"/>
          </p:cNvSpPr>
          <p:nvPr userDrawn="1"/>
        </p:nvSpPr>
        <p:spPr bwMode="auto">
          <a:xfrm>
            <a:off x="457200" y="4873625"/>
            <a:ext cx="2130425" cy="92075"/>
          </a:xfrm>
          <a:prstGeom prst="rect">
            <a:avLst/>
          </a:prstGeom>
          <a:noFill/>
          <a:ln>
            <a:noFill/>
          </a:ln>
          <a:extLst>
            <a:ext uri="{909E8E84-426E-40dd-AFC4-6F175D3DCCD1}"/>
            <a:ext uri="{91240B29-F687-4f45-9708-019B960494DF}"/>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eaLnBrk="1" hangingPunct="1">
              <a:defRPr/>
            </a:pPr>
            <a:r>
              <a:rPr lang="en-US" sz="600" b="1">
                <a:solidFill>
                  <a:schemeClr val="bg1"/>
                </a:solidFill>
              </a:rPr>
              <a:t>SAE INTERNATIONAL</a:t>
            </a:r>
          </a:p>
        </p:txBody>
      </p:sp>
      <p:sp>
        <p:nvSpPr>
          <p:cNvPr id="6" name="Freeform 8">
            <a:extLst/>
          </p:cNvPr>
          <p:cNvSpPr/>
          <p:nvPr userDrawn="1"/>
        </p:nvSpPr>
        <p:spPr>
          <a:xfrm>
            <a:off x="457200" y="433388"/>
            <a:ext cx="8229600" cy="4138612"/>
          </a:xfrm>
          <a:custGeom>
            <a:avLst/>
            <a:gdLst>
              <a:gd name="connsiteX0" fmla="*/ 7950394 w 8229600"/>
              <a:gd name="connsiteY0" fmla="*/ 4139231 h 4139231"/>
              <a:gd name="connsiteX1" fmla="*/ 8229600 w 8229600"/>
              <a:gd name="connsiteY1" fmla="*/ 3692501 h 4139231"/>
              <a:gd name="connsiteX2" fmla="*/ 8222620 w 8229600"/>
              <a:gd name="connsiteY2" fmla="*/ 0 h 4139231"/>
              <a:gd name="connsiteX3" fmla="*/ 0 w 8229600"/>
              <a:gd name="connsiteY3" fmla="*/ 0 h 4139231"/>
              <a:gd name="connsiteX4" fmla="*/ 0 w 8229600"/>
              <a:gd name="connsiteY4" fmla="*/ 4139231 h 4139231"/>
              <a:gd name="connsiteX5" fmla="*/ 7950394 w 8229600"/>
              <a:gd name="connsiteY5" fmla="*/ 4139231 h 413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9600" h="4139231">
                <a:moveTo>
                  <a:pt x="7950394" y="4139231"/>
                </a:moveTo>
                <a:lnTo>
                  <a:pt x="8229600" y="3692501"/>
                </a:lnTo>
                <a:cubicBezTo>
                  <a:pt x="8227273" y="2461667"/>
                  <a:pt x="8224947" y="1230834"/>
                  <a:pt x="8222620" y="0"/>
                </a:cubicBezTo>
                <a:lnTo>
                  <a:pt x="0" y="0"/>
                </a:lnTo>
                <a:lnTo>
                  <a:pt x="0" y="4139231"/>
                </a:lnTo>
                <a:lnTo>
                  <a:pt x="7950394" y="413923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762000" y="658368"/>
            <a:ext cx="7620000" cy="548640"/>
          </a:xfrm>
        </p:spPr>
        <p:txBody>
          <a:bodyPr>
            <a:noAutofit/>
          </a:bodyPr>
          <a:lstStyle>
            <a:lvl1pPr>
              <a:defRPr sz="3700" b="1">
                <a:solidFill>
                  <a:srgbClr val="FFFFFF"/>
                </a:solidFill>
              </a:defRPr>
            </a:lvl1pPr>
          </a:lstStyle>
          <a:p>
            <a:r>
              <a:rPr lang="en-US" dirty="0"/>
              <a:t>Click to edit Master title style</a:t>
            </a:r>
          </a:p>
        </p:txBody>
      </p:sp>
      <p:sp>
        <p:nvSpPr>
          <p:cNvPr id="10" name="Text Placeholder 9"/>
          <p:cNvSpPr>
            <a:spLocks noGrp="1"/>
          </p:cNvSpPr>
          <p:nvPr>
            <p:ph type="body" sz="quarter" idx="13"/>
          </p:nvPr>
        </p:nvSpPr>
        <p:spPr>
          <a:xfrm>
            <a:off x="762000" y="1428750"/>
            <a:ext cx="7620000" cy="2834640"/>
          </a:xfrm>
        </p:spPr>
        <p:txBody>
          <a:bodyPr/>
          <a:lstStyle>
            <a:lvl1pPr marL="0" marR="0" indent="0" algn="l" defTabSz="685800" rtl="0" eaLnBrk="1" fontAlgn="auto" latinLnBrk="0" hangingPunct="1">
              <a:lnSpc>
                <a:spcPct val="100000"/>
              </a:lnSpc>
              <a:spcBef>
                <a:spcPts val="0"/>
              </a:spcBef>
              <a:spcAft>
                <a:spcPts val="300"/>
              </a:spcAft>
              <a:buClrTx/>
              <a:buSzTx/>
              <a:buFontTx/>
              <a:buNone/>
              <a:tabLst/>
              <a:defRPr sz="1800" b="0">
                <a:solidFill>
                  <a:srgbClr val="FFFFFF"/>
                </a:solidFill>
              </a:defRPr>
            </a:lvl1pPr>
            <a:lvl2pPr marL="129779" marR="0" indent="-129779" algn="l" defTabSz="685800" rtl="0" eaLnBrk="1" fontAlgn="auto" latinLnBrk="0" hangingPunct="1">
              <a:lnSpc>
                <a:spcPct val="100000"/>
              </a:lnSpc>
              <a:spcBef>
                <a:spcPts val="0"/>
              </a:spcBef>
              <a:spcAft>
                <a:spcPts val="300"/>
              </a:spcAft>
              <a:buClrTx/>
              <a:buSzTx/>
              <a:buFont typeface="Arial" pitchFamily="34" charset="0"/>
              <a:buChar char="•"/>
              <a:tabLst/>
              <a:defRPr sz="1800" b="0">
                <a:solidFill>
                  <a:srgbClr val="FFFFFF"/>
                </a:solidFill>
              </a:defRPr>
            </a:lvl2pPr>
            <a:lvl3pPr marL="345281" indent="-172641">
              <a:lnSpc>
                <a:spcPct val="100000"/>
              </a:lnSpc>
              <a:spcBef>
                <a:spcPts val="0"/>
              </a:spcBef>
              <a:buFont typeface="Arial" pitchFamily="34" charset="0"/>
              <a:buChar char="–"/>
              <a:defRPr b="0"/>
            </a:lvl3pPr>
            <a:lvl4pPr marL="598885" indent="-128588">
              <a:lnSpc>
                <a:spcPct val="100000"/>
              </a:lnSpc>
              <a:spcBef>
                <a:spcPts val="0"/>
              </a:spcBef>
              <a:buFont typeface="Arial" pitchFamily="34" charset="0"/>
              <a:buChar char="•"/>
              <a:defRPr sz="900" b="0"/>
            </a:lvl4pPr>
            <a:lvl5pPr marL="598885" indent="-128588">
              <a:lnSpc>
                <a:spcPct val="100000"/>
              </a:lnSpc>
              <a:spcBef>
                <a:spcPts val="0"/>
              </a:spcBef>
              <a:buFont typeface="Arial" pitchFamily="34" charset="0"/>
              <a:buChar char="•"/>
              <a:defRPr sz="900" b="0"/>
            </a:lvl5pPr>
            <a:lvl6pPr marL="598885" indent="-128588">
              <a:lnSpc>
                <a:spcPct val="100000"/>
              </a:lnSpc>
              <a:spcBef>
                <a:spcPts val="0"/>
              </a:spcBef>
              <a:buFont typeface="Arial" pitchFamily="34" charset="0"/>
              <a:buChar char="•"/>
              <a:defRPr sz="900" b="0"/>
            </a:lvl6pPr>
            <a:lvl7pPr marL="598885" indent="-128588">
              <a:lnSpc>
                <a:spcPct val="100000"/>
              </a:lnSpc>
              <a:spcBef>
                <a:spcPts val="0"/>
              </a:spcBef>
              <a:buFont typeface="Arial" pitchFamily="34" charset="0"/>
              <a:buChar char="•"/>
              <a:defRPr sz="900" b="0"/>
            </a:lvl7pPr>
            <a:lvl8pPr marL="598885" indent="-128588">
              <a:lnSpc>
                <a:spcPct val="100000"/>
              </a:lnSpc>
              <a:spcBef>
                <a:spcPts val="0"/>
              </a:spcBef>
              <a:buFont typeface="Arial" pitchFamily="34" charset="0"/>
              <a:buChar char="•"/>
              <a:defRPr sz="900" b="0"/>
            </a:lvl8pPr>
            <a:lvl9pPr marL="598885" indent="-128588">
              <a:lnSpc>
                <a:spcPct val="100000"/>
              </a:lnSpc>
              <a:spcBef>
                <a:spcPts val="0"/>
              </a:spcBef>
              <a:buFont typeface="Arial" pitchFamily="34" charset="0"/>
              <a:buChar char="•"/>
              <a:defRPr sz="900" b="0"/>
            </a:lvl9pPr>
          </a:lstStyle>
          <a:p>
            <a:pPr lvl="0"/>
            <a:r>
              <a:rPr lang="en-US" dirty="0"/>
              <a:t>Click to edit Master text styles</a:t>
            </a:r>
          </a:p>
          <a:p>
            <a:pPr lvl="1"/>
            <a:r>
              <a:rPr lang="en-US" dirty="0"/>
              <a:t>Second level</a:t>
            </a:r>
          </a:p>
        </p:txBody>
      </p:sp>
      <p:sp>
        <p:nvSpPr>
          <p:cNvPr id="7" name="Footer Placeholder 4">
            <a:extLst/>
          </p:cNvPr>
          <p:cNvSpPr>
            <a:spLocks noGrp="1"/>
          </p:cNvSpPr>
          <p:nvPr>
            <p:ph type="ftr" sz="quarter" idx="14"/>
          </p:nvPr>
        </p:nvSpPr>
        <p:spPr/>
        <p:txBody>
          <a:bodyPr/>
          <a:lstStyle>
            <a:lvl1pPr>
              <a:defRPr>
                <a:solidFill>
                  <a:schemeClr val="bg1"/>
                </a:solidFill>
              </a:defRPr>
            </a:lvl1pPr>
          </a:lstStyle>
          <a:p>
            <a:pPr>
              <a:defRPr/>
            </a:pPr>
            <a:r>
              <a:rPr lang="en-US"/>
              <a:t>Paper # (if applicable)</a:t>
            </a:r>
          </a:p>
        </p:txBody>
      </p:sp>
      <p:sp>
        <p:nvSpPr>
          <p:cNvPr id="8" name="Slide Number Placeholder 5">
            <a:extLst/>
          </p:cNvPr>
          <p:cNvSpPr>
            <a:spLocks noGrp="1"/>
          </p:cNvSpPr>
          <p:nvPr>
            <p:ph type="sldNum" sz="quarter" idx="15"/>
          </p:nvPr>
        </p:nvSpPr>
        <p:spPr/>
        <p:txBody>
          <a:bodyPr/>
          <a:lstStyle>
            <a:lvl1pPr>
              <a:defRPr>
                <a:solidFill>
                  <a:schemeClr val="bg1"/>
                </a:solidFill>
              </a:defRPr>
            </a:lvl1pPr>
          </a:lstStyle>
          <a:p>
            <a:pPr>
              <a:defRPr/>
            </a:pPr>
            <a:fld id="{463268C3-95B5-4944-8907-F2F46F63D880}" type="slidenum">
              <a:rPr lang="en-US" altLang="en-US"/>
              <a:pPr>
                <a:defRPr/>
              </a:pPr>
              <a:t>‹#›</a:t>
            </a:fld>
            <a:endParaRPr lang="en-US" altLang="en-US"/>
          </a:p>
        </p:txBody>
      </p:sp>
    </p:spTree>
    <p:extLst>
      <p:ext uri="{BB962C8B-B14F-4D97-AF65-F5344CB8AC3E}">
        <p14:creationId xmlns:p14="http://schemas.microsoft.com/office/powerpoint/2010/main" val="281503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with Color Background">
    <p:bg>
      <p:bgPr>
        <a:solidFill>
          <a:schemeClr val="accent2"/>
        </a:solidFill>
        <a:effectLst/>
      </p:bgPr>
    </p:bg>
    <p:spTree>
      <p:nvGrpSpPr>
        <p:cNvPr id="1" name=""/>
        <p:cNvGrpSpPr/>
        <p:nvPr/>
      </p:nvGrpSpPr>
      <p:grpSpPr>
        <a:xfrm>
          <a:off x="0" y="0"/>
          <a:ext cx="0" cy="0"/>
          <a:chOff x="0" y="0"/>
          <a:chExt cx="0" cy="0"/>
        </a:xfrm>
      </p:grpSpPr>
      <p:cxnSp>
        <p:nvCxnSpPr>
          <p:cNvPr id="4" name="Straight Connector 6">
            <a:extLst/>
          </p:cNvPr>
          <p:cNvCxnSpPr/>
          <p:nvPr userDrawn="1"/>
        </p:nvCxnSpPr>
        <p:spPr>
          <a:xfrm>
            <a:off x="457200" y="4827588"/>
            <a:ext cx="8229600" cy="15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7">
            <a:extLst/>
          </p:cNvPr>
          <p:cNvSpPr txBox="1"/>
          <p:nvPr userDrawn="1"/>
        </p:nvSpPr>
        <p:spPr>
          <a:xfrm>
            <a:off x="457200" y="4873625"/>
            <a:ext cx="2130425" cy="92075"/>
          </a:xfrm>
          <a:prstGeom prst="rect">
            <a:avLst/>
          </a:prstGeom>
          <a:noFill/>
        </p:spPr>
        <p:txBody>
          <a:bodyPr lIns="0" tIns="0" rIns="0" bIns="0">
            <a:spAutoFit/>
          </a:bodyPr>
          <a:lstStyle/>
          <a:p>
            <a:pPr eaLnBrk="1" fontAlgn="auto" hangingPunct="1">
              <a:spcBef>
                <a:spcPts val="0"/>
              </a:spcBef>
              <a:spcAft>
                <a:spcPts val="0"/>
              </a:spcAft>
              <a:defRPr/>
            </a:pPr>
            <a:r>
              <a:rPr lang="en-US" sz="600" b="1" cap="all" dirty="0">
                <a:solidFill>
                  <a:schemeClr val="bg1"/>
                </a:solidFill>
                <a:latin typeface="+mj-lt"/>
                <a:ea typeface="+mn-ea"/>
              </a:rPr>
              <a:t>SAE INTERNATIONAL</a:t>
            </a:r>
          </a:p>
        </p:txBody>
      </p:sp>
      <p:sp>
        <p:nvSpPr>
          <p:cNvPr id="6" name="Freeform 8">
            <a:extLst/>
          </p:cNvPr>
          <p:cNvSpPr/>
          <p:nvPr userDrawn="1"/>
        </p:nvSpPr>
        <p:spPr>
          <a:xfrm>
            <a:off x="457200" y="433388"/>
            <a:ext cx="8229600" cy="4138612"/>
          </a:xfrm>
          <a:custGeom>
            <a:avLst/>
            <a:gdLst>
              <a:gd name="connsiteX0" fmla="*/ 7950394 w 8229600"/>
              <a:gd name="connsiteY0" fmla="*/ 4139231 h 4139231"/>
              <a:gd name="connsiteX1" fmla="*/ 8229600 w 8229600"/>
              <a:gd name="connsiteY1" fmla="*/ 3692501 h 4139231"/>
              <a:gd name="connsiteX2" fmla="*/ 8222620 w 8229600"/>
              <a:gd name="connsiteY2" fmla="*/ 0 h 4139231"/>
              <a:gd name="connsiteX3" fmla="*/ 0 w 8229600"/>
              <a:gd name="connsiteY3" fmla="*/ 0 h 4139231"/>
              <a:gd name="connsiteX4" fmla="*/ 0 w 8229600"/>
              <a:gd name="connsiteY4" fmla="*/ 4139231 h 4139231"/>
              <a:gd name="connsiteX5" fmla="*/ 7950394 w 8229600"/>
              <a:gd name="connsiteY5" fmla="*/ 4139231 h 413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9600" h="4139231">
                <a:moveTo>
                  <a:pt x="7950394" y="4139231"/>
                </a:moveTo>
                <a:lnTo>
                  <a:pt x="8229600" y="3692501"/>
                </a:lnTo>
                <a:cubicBezTo>
                  <a:pt x="8227273" y="2461667"/>
                  <a:pt x="8224947" y="1230834"/>
                  <a:pt x="8222620" y="0"/>
                </a:cubicBezTo>
                <a:lnTo>
                  <a:pt x="0" y="0"/>
                </a:lnTo>
                <a:lnTo>
                  <a:pt x="0" y="4139231"/>
                </a:lnTo>
                <a:lnTo>
                  <a:pt x="7950394" y="413923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762000" y="658368"/>
            <a:ext cx="7620000" cy="548640"/>
          </a:xfrm>
        </p:spPr>
        <p:txBody>
          <a:bodyPr>
            <a:noAutofit/>
          </a:bodyPr>
          <a:lstStyle>
            <a:lvl1pPr>
              <a:defRPr sz="3700" b="1">
                <a:solidFill>
                  <a:schemeClr val="bg1"/>
                </a:solidFill>
              </a:defRPr>
            </a:lvl1pPr>
          </a:lstStyle>
          <a:p>
            <a:r>
              <a:rPr lang="en-US" dirty="0"/>
              <a:t>Click to edit Master title style</a:t>
            </a:r>
          </a:p>
        </p:txBody>
      </p:sp>
      <p:sp>
        <p:nvSpPr>
          <p:cNvPr id="10" name="Text Placeholder 9"/>
          <p:cNvSpPr>
            <a:spLocks noGrp="1"/>
          </p:cNvSpPr>
          <p:nvPr>
            <p:ph type="body" sz="quarter" idx="13"/>
          </p:nvPr>
        </p:nvSpPr>
        <p:spPr>
          <a:xfrm>
            <a:off x="762000" y="1428750"/>
            <a:ext cx="7620000" cy="2834640"/>
          </a:xfrm>
        </p:spPr>
        <p:txBody>
          <a:bodyPr/>
          <a:lstStyle>
            <a:lvl1pPr marL="0" indent="0">
              <a:lnSpc>
                <a:spcPct val="100000"/>
              </a:lnSpc>
              <a:spcBef>
                <a:spcPts val="0"/>
              </a:spcBef>
              <a:buFontTx/>
              <a:buNone/>
              <a:defRPr sz="1800" b="0">
                <a:solidFill>
                  <a:schemeClr val="bg1"/>
                </a:solidFill>
              </a:defRPr>
            </a:lvl1pPr>
            <a:lvl2pPr marL="129779" indent="-129779">
              <a:lnSpc>
                <a:spcPct val="100000"/>
              </a:lnSpc>
              <a:spcBef>
                <a:spcPts val="0"/>
              </a:spcBef>
              <a:buFont typeface="Arial" pitchFamily="34" charset="0"/>
              <a:buChar char="•"/>
              <a:defRPr b="0">
                <a:solidFill>
                  <a:schemeClr val="bg1"/>
                </a:solidFill>
              </a:defRPr>
            </a:lvl2pPr>
            <a:lvl3pPr marL="345281" indent="-172641">
              <a:lnSpc>
                <a:spcPct val="100000"/>
              </a:lnSpc>
              <a:spcBef>
                <a:spcPts val="0"/>
              </a:spcBef>
              <a:buFont typeface="Arial" pitchFamily="34" charset="0"/>
              <a:buChar char="–"/>
              <a:defRPr b="0">
                <a:solidFill>
                  <a:schemeClr val="bg1"/>
                </a:solidFill>
              </a:defRPr>
            </a:lvl3pPr>
            <a:lvl4pPr marL="598885" indent="-128588">
              <a:lnSpc>
                <a:spcPct val="100000"/>
              </a:lnSpc>
              <a:spcBef>
                <a:spcPts val="0"/>
              </a:spcBef>
              <a:buFont typeface="Arial" pitchFamily="34" charset="0"/>
              <a:buChar char="•"/>
              <a:defRPr sz="900" b="0">
                <a:solidFill>
                  <a:schemeClr val="bg1"/>
                </a:solidFill>
              </a:defRPr>
            </a:lvl4pPr>
            <a:lvl5pPr marL="598885" indent="-128588">
              <a:lnSpc>
                <a:spcPct val="100000"/>
              </a:lnSpc>
              <a:spcBef>
                <a:spcPts val="0"/>
              </a:spcBef>
              <a:buFont typeface="Arial" pitchFamily="34" charset="0"/>
              <a:buChar char="•"/>
              <a:defRPr sz="900" b="0">
                <a:solidFill>
                  <a:schemeClr val="bg1"/>
                </a:solidFill>
              </a:defRPr>
            </a:lvl5pPr>
            <a:lvl6pPr marL="598885" indent="-128588">
              <a:lnSpc>
                <a:spcPct val="100000"/>
              </a:lnSpc>
              <a:spcBef>
                <a:spcPts val="0"/>
              </a:spcBef>
              <a:buFont typeface="Arial" pitchFamily="34" charset="0"/>
              <a:buChar char="•"/>
              <a:defRPr sz="900" b="0">
                <a:solidFill>
                  <a:schemeClr val="bg1"/>
                </a:solidFill>
              </a:defRPr>
            </a:lvl6pPr>
            <a:lvl7pPr marL="598885" indent="-128588">
              <a:lnSpc>
                <a:spcPct val="100000"/>
              </a:lnSpc>
              <a:spcBef>
                <a:spcPts val="0"/>
              </a:spcBef>
              <a:buFont typeface="Arial" pitchFamily="34" charset="0"/>
              <a:buChar char="•"/>
              <a:defRPr sz="900" b="0">
                <a:solidFill>
                  <a:schemeClr val="bg1"/>
                </a:solidFill>
              </a:defRPr>
            </a:lvl7pPr>
            <a:lvl8pPr marL="598885" indent="-128588">
              <a:lnSpc>
                <a:spcPct val="100000"/>
              </a:lnSpc>
              <a:spcBef>
                <a:spcPts val="0"/>
              </a:spcBef>
              <a:buFont typeface="Arial" pitchFamily="34" charset="0"/>
              <a:buChar char="•"/>
              <a:defRPr sz="900" b="0">
                <a:solidFill>
                  <a:schemeClr val="bg1"/>
                </a:solidFill>
              </a:defRPr>
            </a:lvl8pPr>
            <a:lvl9pPr marL="598885" indent="-128588">
              <a:lnSpc>
                <a:spcPct val="100000"/>
              </a:lnSpc>
              <a:spcBef>
                <a:spcPts val="0"/>
              </a:spcBef>
              <a:buFont typeface="Arial" pitchFamily="34" charset="0"/>
              <a:buChar char="•"/>
              <a:defRPr sz="900" b="0">
                <a:solidFill>
                  <a:schemeClr val="bg1"/>
                </a:solidFill>
              </a:defRPr>
            </a:lvl9pPr>
          </a:lstStyle>
          <a:p>
            <a:pPr lvl="0"/>
            <a:r>
              <a:rPr lang="en-US" dirty="0"/>
              <a:t>Click to edit Master text styles</a:t>
            </a:r>
          </a:p>
        </p:txBody>
      </p:sp>
      <p:sp>
        <p:nvSpPr>
          <p:cNvPr id="7" name="Footer Placeholder 4">
            <a:extLst/>
          </p:cNvPr>
          <p:cNvSpPr>
            <a:spLocks noGrp="1"/>
          </p:cNvSpPr>
          <p:nvPr>
            <p:ph type="ftr" sz="quarter" idx="14"/>
          </p:nvPr>
        </p:nvSpPr>
        <p:spPr/>
        <p:txBody>
          <a:bodyPr/>
          <a:lstStyle>
            <a:lvl1pPr>
              <a:defRPr>
                <a:solidFill>
                  <a:schemeClr val="bg1"/>
                </a:solidFill>
              </a:defRPr>
            </a:lvl1pPr>
          </a:lstStyle>
          <a:p>
            <a:pPr>
              <a:defRPr/>
            </a:pPr>
            <a:r>
              <a:rPr lang="en-US"/>
              <a:t>Paper # (if applicable)</a:t>
            </a:r>
          </a:p>
        </p:txBody>
      </p:sp>
      <p:sp>
        <p:nvSpPr>
          <p:cNvPr id="8" name="Slide Number Placeholder 5">
            <a:extLst/>
          </p:cNvPr>
          <p:cNvSpPr>
            <a:spLocks noGrp="1"/>
          </p:cNvSpPr>
          <p:nvPr>
            <p:ph type="sldNum" sz="quarter" idx="15"/>
          </p:nvPr>
        </p:nvSpPr>
        <p:spPr/>
        <p:txBody>
          <a:bodyPr/>
          <a:lstStyle>
            <a:lvl1pPr>
              <a:defRPr>
                <a:solidFill>
                  <a:schemeClr val="bg1"/>
                </a:solidFill>
              </a:defRPr>
            </a:lvl1pPr>
          </a:lstStyle>
          <a:p>
            <a:pPr>
              <a:defRPr/>
            </a:pPr>
            <a:fld id="{AF6789A3-1FCC-45A8-A93F-8B5709E58922}" type="slidenum">
              <a:rPr lang="en-US" altLang="en-US"/>
              <a:pPr>
                <a:defRPr/>
              </a:pPr>
              <a:t>‹#›</a:t>
            </a:fld>
            <a:endParaRPr lang="en-US" altLang="en-US"/>
          </a:p>
        </p:txBody>
      </p:sp>
    </p:spTree>
    <p:extLst>
      <p:ext uri="{BB962C8B-B14F-4D97-AF65-F5344CB8AC3E}">
        <p14:creationId xmlns:p14="http://schemas.microsoft.com/office/powerpoint/2010/main" val="742938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Color Background">
    <p:bg>
      <p:bgPr>
        <a:solidFill>
          <a:schemeClr val="accent2"/>
        </a:solidFill>
        <a:effectLst/>
      </p:bgPr>
    </p:bg>
    <p:spTree>
      <p:nvGrpSpPr>
        <p:cNvPr id="1" name=""/>
        <p:cNvGrpSpPr/>
        <p:nvPr/>
      </p:nvGrpSpPr>
      <p:grpSpPr>
        <a:xfrm>
          <a:off x="0" y="0"/>
          <a:ext cx="0" cy="0"/>
          <a:chOff x="0" y="0"/>
          <a:chExt cx="0" cy="0"/>
        </a:xfrm>
      </p:grpSpPr>
      <p:cxnSp>
        <p:nvCxnSpPr>
          <p:cNvPr id="3" name="Straight Connector 6">
            <a:extLst/>
          </p:cNvPr>
          <p:cNvCxnSpPr/>
          <p:nvPr userDrawn="1"/>
        </p:nvCxnSpPr>
        <p:spPr>
          <a:xfrm>
            <a:off x="457200" y="4827588"/>
            <a:ext cx="8229600" cy="15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7">
            <a:extLst/>
          </p:cNvPr>
          <p:cNvSpPr txBox="1"/>
          <p:nvPr userDrawn="1"/>
        </p:nvSpPr>
        <p:spPr>
          <a:xfrm>
            <a:off x="457200" y="4873625"/>
            <a:ext cx="2130425" cy="92075"/>
          </a:xfrm>
          <a:prstGeom prst="rect">
            <a:avLst/>
          </a:prstGeom>
          <a:noFill/>
        </p:spPr>
        <p:txBody>
          <a:bodyPr lIns="0" tIns="0" rIns="0" bIns="0">
            <a:spAutoFit/>
          </a:bodyPr>
          <a:lstStyle/>
          <a:p>
            <a:pPr eaLnBrk="1" fontAlgn="auto" hangingPunct="1">
              <a:spcBef>
                <a:spcPts val="0"/>
              </a:spcBef>
              <a:spcAft>
                <a:spcPts val="0"/>
              </a:spcAft>
              <a:defRPr/>
            </a:pPr>
            <a:r>
              <a:rPr lang="en-US" sz="600" b="1" cap="all" dirty="0">
                <a:solidFill>
                  <a:schemeClr val="bg1"/>
                </a:solidFill>
                <a:latin typeface="+mj-lt"/>
                <a:ea typeface="+mn-ea"/>
              </a:rPr>
              <a:t>SAE INTERNATIONAL</a:t>
            </a:r>
          </a:p>
        </p:txBody>
      </p:sp>
      <p:sp>
        <p:nvSpPr>
          <p:cNvPr id="5" name="Freeform 8">
            <a:extLst/>
          </p:cNvPr>
          <p:cNvSpPr/>
          <p:nvPr userDrawn="1"/>
        </p:nvSpPr>
        <p:spPr>
          <a:xfrm>
            <a:off x="457200" y="433388"/>
            <a:ext cx="8229600" cy="4138612"/>
          </a:xfrm>
          <a:custGeom>
            <a:avLst/>
            <a:gdLst>
              <a:gd name="connsiteX0" fmla="*/ 7950394 w 8229600"/>
              <a:gd name="connsiteY0" fmla="*/ 4139231 h 4139231"/>
              <a:gd name="connsiteX1" fmla="*/ 8229600 w 8229600"/>
              <a:gd name="connsiteY1" fmla="*/ 3692501 h 4139231"/>
              <a:gd name="connsiteX2" fmla="*/ 8222620 w 8229600"/>
              <a:gd name="connsiteY2" fmla="*/ 0 h 4139231"/>
              <a:gd name="connsiteX3" fmla="*/ 0 w 8229600"/>
              <a:gd name="connsiteY3" fmla="*/ 0 h 4139231"/>
              <a:gd name="connsiteX4" fmla="*/ 0 w 8229600"/>
              <a:gd name="connsiteY4" fmla="*/ 4139231 h 4139231"/>
              <a:gd name="connsiteX5" fmla="*/ 7950394 w 8229600"/>
              <a:gd name="connsiteY5" fmla="*/ 4139231 h 413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9600" h="4139231">
                <a:moveTo>
                  <a:pt x="7950394" y="4139231"/>
                </a:moveTo>
                <a:lnTo>
                  <a:pt x="8229600" y="3692501"/>
                </a:lnTo>
                <a:cubicBezTo>
                  <a:pt x="8227273" y="2461667"/>
                  <a:pt x="8224947" y="1230834"/>
                  <a:pt x="8222620" y="0"/>
                </a:cubicBezTo>
                <a:lnTo>
                  <a:pt x="0" y="0"/>
                </a:lnTo>
                <a:lnTo>
                  <a:pt x="0" y="4139231"/>
                </a:lnTo>
                <a:lnTo>
                  <a:pt x="7950394" y="413923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 Placeholder 9"/>
          <p:cNvSpPr>
            <a:spLocks noGrp="1"/>
          </p:cNvSpPr>
          <p:nvPr>
            <p:ph type="body" sz="quarter" idx="13"/>
          </p:nvPr>
        </p:nvSpPr>
        <p:spPr>
          <a:xfrm>
            <a:off x="762000" y="657224"/>
            <a:ext cx="7620000" cy="3429000"/>
          </a:xfrm>
        </p:spPr>
        <p:txBody>
          <a:bodyPr>
            <a:noAutofit/>
          </a:bodyPr>
          <a:lstStyle>
            <a:lvl1pPr marL="0" indent="0">
              <a:lnSpc>
                <a:spcPct val="100000"/>
              </a:lnSpc>
              <a:spcBef>
                <a:spcPts val="0"/>
              </a:spcBef>
              <a:spcAft>
                <a:spcPts val="0"/>
              </a:spcAft>
              <a:buFontTx/>
              <a:buNone/>
              <a:defRPr sz="3700" b="1" cap="all" baseline="0">
                <a:solidFill>
                  <a:schemeClr val="bg1"/>
                </a:solidFill>
                <a:latin typeface="+mj-lt"/>
              </a:defRPr>
            </a:lvl1pPr>
            <a:lvl2pPr marL="0" indent="0">
              <a:lnSpc>
                <a:spcPct val="100000"/>
              </a:lnSpc>
              <a:spcBef>
                <a:spcPts val="0"/>
              </a:spcBef>
              <a:buFontTx/>
              <a:buNone/>
              <a:defRPr sz="3700" b="0">
                <a:solidFill>
                  <a:schemeClr val="bg1"/>
                </a:solidFill>
              </a:defRPr>
            </a:lvl2pPr>
            <a:lvl3pPr marL="0" indent="0">
              <a:lnSpc>
                <a:spcPct val="100000"/>
              </a:lnSpc>
              <a:spcBef>
                <a:spcPts val="0"/>
              </a:spcBef>
              <a:buFontTx/>
              <a:buNone/>
              <a:defRPr sz="2775" b="0">
                <a:solidFill>
                  <a:schemeClr val="bg1"/>
                </a:solidFill>
              </a:defRPr>
            </a:lvl3pPr>
            <a:lvl4pPr marL="0" indent="0">
              <a:lnSpc>
                <a:spcPct val="100000"/>
              </a:lnSpc>
              <a:spcBef>
                <a:spcPts val="0"/>
              </a:spcBef>
              <a:buFontTx/>
              <a:buNone/>
              <a:defRPr sz="2775" b="0">
                <a:solidFill>
                  <a:schemeClr val="bg1"/>
                </a:solidFill>
              </a:defRPr>
            </a:lvl4pPr>
            <a:lvl5pPr marL="0" indent="0">
              <a:lnSpc>
                <a:spcPct val="100000"/>
              </a:lnSpc>
              <a:spcBef>
                <a:spcPts val="0"/>
              </a:spcBef>
              <a:buFontTx/>
              <a:buNone/>
              <a:defRPr sz="2775" b="0">
                <a:solidFill>
                  <a:schemeClr val="bg1"/>
                </a:solidFill>
              </a:defRPr>
            </a:lvl5pPr>
            <a:lvl6pPr marL="0" indent="0">
              <a:lnSpc>
                <a:spcPct val="100000"/>
              </a:lnSpc>
              <a:spcBef>
                <a:spcPts val="0"/>
              </a:spcBef>
              <a:buFontTx/>
              <a:buNone/>
              <a:defRPr sz="2775" b="0">
                <a:solidFill>
                  <a:schemeClr val="bg1"/>
                </a:solidFill>
              </a:defRPr>
            </a:lvl6pPr>
            <a:lvl7pPr marL="0" indent="0">
              <a:lnSpc>
                <a:spcPct val="100000"/>
              </a:lnSpc>
              <a:spcBef>
                <a:spcPts val="0"/>
              </a:spcBef>
              <a:buFontTx/>
              <a:buNone/>
              <a:defRPr sz="2775" b="0">
                <a:solidFill>
                  <a:schemeClr val="bg1"/>
                </a:solidFill>
              </a:defRPr>
            </a:lvl7pPr>
            <a:lvl8pPr marL="0" indent="0">
              <a:lnSpc>
                <a:spcPct val="100000"/>
              </a:lnSpc>
              <a:spcBef>
                <a:spcPts val="0"/>
              </a:spcBef>
              <a:buFontTx/>
              <a:buNone/>
              <a:defRPr sz="2775" b="0">
                <a:solidFill>
                  <a:schemeClr val="bg1"/>
                </a:solidFill>
              </a:defRPr>
            </a:lvl8pPr>
            <a:lvl9pPr marL="0" indent="0">
              <a:lnSpc>
                <a:spcPct val="100000"/>
              </a:lnSpc>
              <a:spcBef>
                <a:spcPts val="0"/>
              </a:spcBef>
              <a:buFontTx/>
              <a:buNone/>
              <a:defRPr sz="2775" b="0">
                <a:solidFill>
                  <a:schemeClr val="bg1"/>
                </a:solidFill>
              </a:defRPr>
            </a:lvl9pPr>
          </a:lstStyle>
          <a:p>
            <a:pPr lvl="0"/>
            <a:r>
              <a:rPr lang="en-US" dirty="0"/>
              <a:t>Click to edit Master text styles</a:t>
            </a:r>
          </a:p>
          <a:p>
            <a:pPr lvl="1"/>
            <a:r>
              <a:rPr lang="en-US" dirty="0"/>
              <a:t>Second level</a:t>
            </a:r>
          </a:p>
        </p:txBody>
      </p:sp>
      <p:sp>
        <p:nvSpPr>
          <p:cNvPr id="6" name="Footer Placeholder 4">
            <a:extLst/>
          </p:cNvPr>
          <p:cNvSpPr>
            <a:spLocks noGrp="1"/>
          </p:cNvSpPr>
          <p:nvPr>
            <p:ph type="ftr" sz="quarter" idx="14"/>
          </p:nvPr>
        </p:nvSpPr>
        <p:spPr/>
        <p:txBody>
          <a:bodyPr/>
          <a:lstStyle>
            <a:lvl1pPr>
              <a:defRPr>
                <a:solidFill>
                  <a:schemeClr val="bg1"/>
                </a:solidFill>
              </a:defRPr>
            </a:lvl1pPr>
          </a:lstStyle>
          <a:p>
            <a:pPr>
              <a:defRPr/>
            </a:pPr>
            <a:r>
              <a:rPr lang="en-US"/>
              <a:t>Paper # (if applicable)</a:t>
            </a:r>
          </a:p>
        </p:txBody>
      </p:sp>
      <p:sp>
        <p:nvSpPr>
          <p:cNvPr id="7" name="Slide Number Placeholder 5">
            <a:extLst/>
          </p:cNvPr>
          <p:cNvSpPr>
            <a:spLocks noGrp="1"/>
          </p:cNvSpPr>
          <p:nvPr>
            <p:ph type="sldNum" sz="quarter" idx="15"/>
          </p:nvPr>
        </p:nvSpPr>
        <p:spPr/>
        <p:txBody>
          <a:bodyPr/>
          <a:lstStyle>
            <a:lvl1pPr>
              <a:defRPr>
                <a:solidFill>
                  <a:schemeClr val="bg1"/>
                </a:solidFill>
              </a:defRPr>
            </a:lvl1pPr>
          </a:lstStyle>
          <a:p>
            <a:pPr>
              <a:defRPr/>
            </a:pPr>
            <a:fld id="{307AD15C-A6F8-4AFD-B498-5F734597BCA1}" type="slidenum">
              <a:rPr lang="en-US" altLang="en-US"/>
              <a:pPr>
                <a:defRPr/>
              </a:pPr>
              <a:t>‹#›</a:t>
            </a:fld>
            <a:endParaRPr lang="en-US" altLang="en-US"/>
          </a:p>
        </p:txBody>
      </p:sp>
    </p:spTree>
    <p:extLst>
      <p:ext uri="{BB962C8B-B14F-4D97-AF65-F5344CB8AC3E}">
        <p14:creationId xmlns:p14="http://schemas.microsoft.com/office/powerpoint/2010/main" val="189175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sp>
        <p:nvSpPr>
          <p:cNvPr id="4" name="Freeform 6">
            <a:extLst/>
          </p:cNvPr>
          <p:cNvSpPr/>
          <p:nvPr userDrawn="1"/>
        </p:nvSpPr>
        <p:spPr bwMode="hidden">
          <a:xfrm>
            <a:off x="0" y="292100"/>
            <a:ext cx="9144000" cy="4848225"/>
          </a:xfrm>
          <a:custGeom>
            <a:avLst/>
            <a:gdLst>
              <a:gd name="connsiteX0" fmla="*/ 0 w 9144000"/>
              <a:gd name="connsiteY0" fmla="*/ 0 h 758952"/>
              <a:gd name="connsiteX1" fmla="*/ 9144000 w 9144000"/>
              <a:gd name="connsiteY1" fmla="*/ 0 h 758952"/>
              <a:gd name="connsiteX2" fmla="*/ 9144000 w 9144000"/>
              <a:gd name="connsiteY2" fmla="*/ 758952 h 758952"/>
              <a:gd name="connsiteX3" fmla="*/ 0 w 9144000"/>
              <a:gd name="connsiteY3" fmla="*/ 758952 h 758952"/>
              <a:gd name="connsiteX4" fmla="*/ 0 w 9144000"/>
              <a:gd name="connsiteY4" fmla="*/ 0 h 758952"/>
              <a:gd name="connsiteX0" fmla="*/ 0 w 9144000"/>
              <a:gd name="connsiteY0" fmla="*/ 0 h 760491"/>
              <a:gd name="connsiteX1" fmla="*/ 9144000 w 9144000"/>
              <a:gd name="connsiteY1" fmla="*/ 0 h 760491"/>
              <a:gd name="connsiteX2" fmla="*/ 9144000 w 9144000"/>
              <a:gd name="connsiteY2" fmla="*/ 758952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760491"/>
              <a:gd name="connsiteX1" fmla="*/ 9144000 w 9144000"/>
              <a:gd name="connsiteY1" fmla="*/ 0 h 760491"/>
              <a:gd name="connsiteX2" fmla="*/ 9144000 w 9144000"/>
              <a:gd name="connsiteY2" fmla="*/ 295747 h 760491"/>
              <a:gd name="connsiteX3" fmla="*/ 9144000 w 9144000"/>
              <a:gd name="connsiteY3" fmla="*/ 758952 h 760491"/>
              <a:gd name="connsiteX4" fmla="*/ 8872396 w 9144000"/>
              <a:gd name="connsiteY4" fmla="*/ 760491 h 760491"/>
              <a:gd name="connsiteX5" fmla="*/ 0 w 9144000"/>
              <a:gd name="connsiteY5" fmla="*/ 758952 h 760491"/>
              <a:gd name="connsiteX6" fmla="*/ 0 w 9144000"/>
              <a:gd name="connsiteY6" fmla="*/ 0 h 760491"/>
              <a:gd name="connsiteX0" fmla="*/ 0 w 9144000"/>
              <a:gd name="connsiteY0" fmla="*/ 0 h 760491"/>
              <a:gd name="connsiteX1" fmla="*/ 9144000 w 9144000"/>
              <a:gd name="connsiteY1" fmla="*/ 0 h 760491"/>
              <a:gd name="connsiteX2" fmla="*/ 9144000 w 9144000"/>
              <a:gd name="connsiteY2" fmla="*/ 295747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5143500"/>
              <a:gd name="connsiteX1" fmla="*/ 9144000 w 9144000"/>
              <a:gd name="connsiteY1" fmla="*/ 5143500 h 5143500"/>
              <a:gd name="connsiteX2" fmla="*/ 9144000 w 9144000"/>
              <a:gd name="connsiteY2" fmla="*/ 295747 h 5143500"/>
              <a:gd name="connsiteX3" fmla="*/ 8872396 w 9144000"/>
              <a:gd name="connsiteY3" fmla="*/ 760491 h 5143500"/>
              <a:gd name="connsiteX4" fmla="*/ 0 w 9144000"/>
              <a:gd name="connsiteY4" fmla="*/ 758952 h 5143500"/>
              <a:gd name="connsiteX5" fmla="*/ 0 w 9144000"/>
              <a:gd name="connsiteY5" fmla="*/ 0 h 5143500"/>
              <a:gd name="connsiteX0" fmla="*/ 0 w 9144000"/>
              <a:gd name="connsiteY0" fmla="*/ 4847753 h 4847753"/>
              <a:gd name="connsiteX1" fmla="*/ 9144000 w 9144000"/>
              <a:gd name="connsiteY1" fmla="*/ 4847753 h 4847753"/>
              <a:gd name="connsiteX2" fmla="*/ 9144000 w 9144000"/>
              <a:gd name="connsiteY2" fmla="*/ 0 h 4847753"/>
              <a:gd name="connsiteX3" fmla="*/ 8872396 w 9144000"/>
              <a:gd name="connsiteY3" fmla="*/ 464744 h 4847753"/>
              <a:gd name="connsiteX4" fmla="*/ 0 w 9144000"/>
              <a:gd name="connsiteY4" fmla="*/ 463205 h 4847753"/>
              <a:gd name="connsiteX5" fmla="*/ 0 w 9144000"/>
              <a:gd name="connsiteY5" fmla="*/ 4847753 h 484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847753">
                <a:moveTo>
                  <a:pt x="0" y="4847753"/>
                </a:moveTo>
                <a:lnTo>
                  <a:pt x="9144000" y="4847753"/>
                </a:lnTo>
                <a:lnTo>
                  <a:pt x="9144000" y="0"/>
                </a:lnTo>
                <a:lnTo>
                  <a:pt x="8872396" y="464744"/>
                </a:lnTo>
                <a:lnTo>
                  <a:pt x="0" y="463205"/>
                </a:lnTo>
                <a:lnTo>
                  <a:pt x="0" y="484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5" name="Straight Connector 7">
            <a:extLst/>
          </p:cNvPr>
          <p:cNvCxnSpPr/>
          <p:nvPr userDrawn="1"/>
        </p:nvCxnSpPr>
        <p:spPr>
          <a:xfrm>
            <a:off x="457200" y="4827588"/>
            <a:ext cx="82296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8">
            <a:extLst/>
          </p:cNvPr>
          <p:cNvSpPr txBox="1"/>
          <p:nvPr userDrawn="1"/>
        </p:nvSpPr>
        <p:spPr>
          <a:xfrm>
            <a:off x="457200" y="4873625"/>
            <a:ext cx="2130425" cy="92075"/>
          </a:xfrm>
          <a:prstGeom prst="rect">
            <a:avLst/>
          </a:prstGeom>
          <a:noFill/>
        </p:spPr>
        <p:txBody>
          <a:bodyPr lIns="0" tIns="0" rIns="0" bIns="0">
            <a:spAutoFit/>
          </a:bodyPr>
          <a:lstStyle/>
          <a:p>
            <a:pPr eaLnBrk="1" fontAlgn="auto" hangingPunct="1">
              <a:spcBef>
                <a:spcPts val="0"/>
              </a:spcBef>
              <a:spcAft>
                <a:spcPts val="0"/>
              </a:spcAft>
              <a:defRPr/>
            </a:pPr>
            <a:r>
              <a:rPr lang="en-US" sz="600" b="1" cap="all" dirty="0">
                <a:latin typeface="+mj-lt"/>
                <a:ea typeface="+mn-ea"/>
              </a:rPr>
              <a:t>SAE INTERNATIONAL</a:t>
            </a:r>
          </a:p>
        </p:txBody>
      </p:sp>
      <p:sp>
        <p:nvSpPr>
          <p:cNvPr id="10" name="Title 1"/>
          <p:cNvSpPr>
            <a:spLocks noGrp="1"/>
          </p:cNvSpPr>
          <p:nvPr>
            <p:ph type="title"/>
          </p:nvPr>
        </p:nvSpPr>
        <p:spPr>
          <a:xfrm>
            <a:off x="457200" y="91440"/>
            <a:ext cx="8229600" cy="502920"/>
          </a:xfrm>
        </p:spPr>
        <p:txBody>
          <a:bodyPr/>
          <a:lstStyle>
            <a:lvl1pPr>
              <a:defRPr sz="2000">
                <a:latin typeface="+mj-lt"/>
              </a:defRPr>
            </a:lvl1pPr>
          </a:lstStyle>
          <a:p>
            <a:r>
              <a:rPr lang="en-US" dirty="0"/>
              <a:t>Click to edit Master title style</a:t>
            </a:r>
          </a:p>
        </p:txBody>
      </p:sp>
      <p:sp>
        <p:nvSpPr>
          <p:cNvPr id="17" name="Content Placeholder 2"/>
          <p:cNvSpPr>
            <a:spLocks noGrp="1"/>
          </p:cNvSpPr>
          <p:nvPr>
            <p:ph idx="1"/>
          </p:nvPr>
        </p:nvSpPr>
        <p:spPr>
          <a:xfrm>
            <a:off x="457200" y="911224"/>
            <a:ext cx="8229600" cy="3657600"/>
          </a:xfrm>
        </p:spPr>
        <p:txBody>
          <a:bodyPr/>
          <a:lstStyle>
            <a:lvl1pPr>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p:cNvPr>
          <p:cNvSpPr>
            <a:spLocks noGrp="1"/>
          </p:cNvSpPr>
          <p:nvPr>
            <p:ph type="ftr" sz="quarter" idx="10"/>
          </p:nvPr>
        </p:nvSpPr>
        <p:spPr/>
        <p:txBody>
          <a:bodyPr/>
          <a:lstStyle>
            <a:lvl1pPr>
              <a:defRPr/>
            </a:lvl1pPr>
          </a:lstStyle>
          <a:p>
            <a:pPr>
              <a:defRPr/>
            </a:pPr>
            <a:r>
              <a:rPr lang="en-US" altLang="zh-CN" dirty="0" smtClean="0"/>
              <a:t>17ICVS-0142/2017-01-1969</a:t>
            </a:r>
            <a:endParaRPr lang="en-US" altLang="zh-CN" dirty="0"/>
          </a:p>
        </p:txBody>
      </p:sp>
      <p:sp>
        <p:nvSpPr>
          <p:cNvPr id="8" name="Slide Number Placeholder 5">
            <a:extLst/>
          </p:cNvPr>
          <p:cNvSpPr>
            <a:spLocks noGrp="1"/>
          </p:cNvSpPr>
          <p:nvPr>
            <p:ph type="sldNum" sz="quarter" idx="11"/>
          </p:nvPr>
        </p:nvSpPr>
        <p:spPr/>
        <p:txBody>
          <a:bodyPr/>
          <a:lstStyle>
            <a:lvl1pPr>
              <a:defRPr/>
            </a:lvl1pPr>
          </a:lstStyle>
          <a:p>
            <a:pPr>
              <a:defRPr/>
            </a:pPr>
            <a:fld id="{4833E66A-370F-40E4-87D2-89C7BC9A86F6}" type="slidenum">
              <a:rPr lang="en-US" altLang="en-US"/>
              <a:pPr>
                <a:defRPr/>
              </a:pPr>
              <a:t>‹#›</a:t>
            </a:fld>
            <a:endParaRPr lang="en-US" altLang="en-US"/>
          </a:p>
        </p:txBody>
      </p:sp>
    </p:spTree>
    <p:extLst>
      <p:ext uri="{BB962C8B-B14F-4D97-AF65-F5344CB8AC3E}">
        <p14:creationId xmlns:p14="http://schemas.microsoft.com/office/powerpoint/2010/main" val="28858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e-third Slide">
    <p:bg>
      <p:bgPr>
        <a:solidFill>
          <a:schemeClr val="accent2"/>
        </a:solidFill>
        <a:effectLst/>
      </p:bgPr>
    </p:bg>
    <p:spTree>
      <p:nvGrpSpPr>
        <p:cNvPr id="1" name=""/>
        <p:cNvGrpSpPr/>
        <p:nvPr/>
      </p:nvGrpSpPr>
      <p:grpSpPr>
        <a:xfrm>
          <a:off x="0" y="0"/>
          <a:ext cx="0" cy="0"/>
          <a:chOff x="0" y="0"/>
          <a:chExt cx="0" cy="0"/>
        </a:xfrm>
      </p:grpSpPr>
      <p:sp>
        <p:nvSpPr>
          <p:cNvPr id="5" name="Freeform 6">
            <a:extLst/>
          </p:cNvPr>
          <p:cNvSpPr/>
          <p:nvPr userDrawn="1"/>
        </p:nvSpPr>
        <p:spPr bwMode="hidden">
          <a:xfrm>
            <a:off x="0" y="295275"/>
            <a:ext cx="9144000" cy="4848225"/>
          </a:xfrm>
          <a:custGeom>
            <a:avLst/>
            <a:gdLst>
              <a:gd name="connsiteX0" fmla="*/ 0 w 9144000"/>
              <a:gd name="connsiteY0" fmla="*/ 0 h 758952"/>
              <a:gd name="connsiteX1" fmla="*/ 9144000 w 9144000"/>
              <a:gd name="connsiteY1" fmla="*/ 0 h 758952"/>
              <a:gd name="connsiteX2" fmla="*/ 9144000 w 9144000"/>
              <a:gd name="connsiteY2" fmla="*/ 758952 h 758952"/>
              <a:gd name="connsiteX3" fmla="*/ 0 w 9144000"/>
              <a:gd name="connsiteY3" fmla="*/ 758952 h 758952"/>
              <a:gd name="connsiteX4" fmla="*/ 0 w 9144000"/>
              <a:gd name="connsiteY4" fmla="*/ 0 h 758952"/>
              <a:gd name="connsiteX0" fmla="*/ 0 w 9144000"/>
              <a:gd name="connsiteY0" fmla="*/ 0 h 760491"/>
              <a:gd name="connsiteX1" fmla="*/ 9144000 w 9144000"/>
              <a:gd name="connsiteY1" fmla="*/ 0 h 760491"/>
              <a:gd name="connsiteX2" fmla="*/ 9144000 w 9144000"/>
              <a:gd name="connsiteY2" fmla="*/ 758952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760491"/>
              <a:gd name="connsiteX1" fmla="*/ 9144000 w 9144000"/>
              <a:gd name="connsiteY1" fmla="*/ 0 h 760491"/>
              <a:gd name="connsiteX2" fmla="*/ 9144000 w 9144000"/>
              <a:gd name="connsiteY2" fmla="*/ 295747 h 760491"/>
              <a:gd name="connsiteX3" fmla="*/ 9144000 w 9144000"/>
              <a:gd name="connsiteY3" fmla="*/ 758952 h 760491"/>
              <a:gd name="connsiteX4" fmla="*/ 8872396 w 9144000"/>
              <a:gd name="connsiteY4" fmla="*/ 760491 h 760491"/>
              <a:gd name="connsiteX5" fmla="*/ 0 w 9144000"/>
              <a:gd name="connsiteY5" fmla="*/ 758952 h 760491"/>
              <a:gd name="connsiteX6" fmla="*/ 0 w 9144000"/>
              <a:gd name="connsiteY6" fmla="*/ 0 h 760491"/>
              <a:gd name="connsiteX0" fmla="*/ 0 w 9144000"/>
              <a:gd name="connsiteY0" fmla="*/ 0 h 760491"/>
              <a:gd name="connsiteX1" fmla="*/ 9144000 w 9144000"/>
              <a:gd name="connsiteY1" fmla="*/ 0 h 760491"/>
              <a:gd name="connsiteX2" fmla="*/ 9144000 w 9144000"/>
              <a:gd name="connsiteY2" fmla="*/ 295747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5143500"/>
              <a:gd name="connsiteX1" fmla="*/ 9144000 w 9144000"/>
              <a:gd name="connsiteY1" fmla="*/ 5143500 h 5143500"/>
              <a:gd name="connsiteX2" fmla="*/ 9144000 w 9144000"/>
              <a:gd name="connsiteY2" fmla="*/ 295747 h 5143500"/>
              <a:gd name="connsiteX3" fmla="*/ 8872396 w 9144000"/>
              <a:gd name="connsiteY3" fmla="*/ 760491 h 5143500"/>
              <a:gd name="connsiteX4" fmla="*/ 0 w 9144000"/>
              <a:gd name="connsiteY4" fmla="*/ 758952 h 5143500"/>
              <a:gd name="connsiteX5" fmla="*/ 0 w 9144000"/>
              <a:gd name="connsiteY5" fmla="*/ 0 h 5143500"/>
              <a:gd name="connsiteX0" fmla="*/ 0 w 9144000"/>
              <a:gd name="connsiteY0" fmla="*/ 4847753 h 4847753"/>
              <a:gd name="connsiteX1" fmla="*/ 9144000 w 9144000"/>
              <a:gd name="connsiteY1" fmla="*/ 4847753 h 4847753"/>
              <a:gd name="connsiteX2" fmla="*/ 9144000 w 9144000"/>
              <a:gd name="connsiteY2" fmla="*/ 0 h 4847753"/>
              <a:gd name="connsiteX3" fmla="*/ 8872396 w 9144000"/>
              <a:gd name="connsiteY3" fmla="*/ 464744 h 4847753"/>
              <a:gd name="connsiteX4" fmla="*/ 0 w 9144000"/>
              <a:gd name="connsiteY4" fmla="*/ 463205 h 4847753"/>
              <a:gd name="connsiteX5" fmla="*/ 0 w 9144000"/>
              <a:gd name="connsiteY5" fmla="*/ 4847753 h 484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847753">
                <a:moveTo>
                  <a:pt x="0" y="4847753"/>
                </a:moveTo>
                <a:lnTo>
                  <a:pt x="9144000" y="4847753"/>
                </a:lnTo>
                <a:lnTo>
                  <a:pt x="9144000" y="0"/>
                </a:lnTo>
                <a:lnTo>
                  <a:pt x="8872396" y="464744"/>
                </a:lnTo>
                <a:lnTo>
                  <a:pt x="0" y="463205"/>
                </a:lnTo>
                <a:lnTo>
                  <a:pt x="0" y="484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7" name="Straight Connector 7">
            <a:extLst/>
          </p:cNvPr>
          <p:cNvCxnSpPr/>
          <p:nvPr userDrawn="1"/>
        </p:nvCxnSpPr>
        <p:spPr>
          <a:xfrm>
            <a:off x="457200" y="4827588"/>
            <a:ext cx="82296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8">
            <a:extLst/>
          </p:cNvPr>
          <p:cNvSpPr txBox="1">
            <a:spLocks noChangeArrowheads="1"/>
          </p:cNvSpPr>
          <p:nvPr userDrawn="1"/>
        </p:nvSpPr>
        <p:spPr bwMode="auto">
          <a:xfrm>
            <a:off x="457200" y="4873625"/>
            <a:ext cx="2130425" cy="92075"/>
          </a:xfrm>
          <a:prstGeom prst="rect">
            <a:avLst/>
          </a:prstGeom>
          <a:noFill/>
          <a:ln>
            <a:noFill/>
          </a:ln>
          <a:extLst>
            <a:ext uri="{909E8E84-426E-40dd-AFC4-6F175D3DCCD1}"/>
            <a:ext uri="{91240B29-F687-4f45-9708-019B960494DF}"/>
          </a:extLst>
        </p:spPr>
        <p:txBody>
          <a:bodyPr lIns="0" tIns="0" rIns="0" b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eaLnBrk="1" hangingPunct="1">
              <a:defRPr/>
            </a:pPr>
            <a:r>
              <a:rPr lang="en-US" sz="600" b="1"/>
              <a:t>SAE INTERNATIONAL</a:t>
            </a:r>
          </a:p>
        </p:txBody>
      </p:sp>
      <p:sp>
        <p:nvSpPr>
          <p:cNvPr id="2" name="Title 1"/>
          <p:cNvSpPr>
            <a:spLocks noGrp="1"/>
          </p:cNvSpPr>
          <p:nvPr>
            <p:ph type="title"/>
          </p:nvPr>
        </p:nvSpPr>
        <p:spPr>
          <a:xfrm>
            <a:off x="457200" y="91440"/>
            <a:ext cx="8229600" cy="502920"/>
          </a:xfrm>
        </p:spPr>
        <p:txBody>
          <a:bodyPr/>
          <a:lstStyle>
            <a:lvl1pPr>
              <a:defRPr sz="2000"/>
            </a:lvl1pPr>
          </a:lstStyle>
          <a:p>
            <a:r>
              <a:rPr lang="en-US" dirty="0"/>
              <a:t>Click to edit Master title style</a:t>
            </a:r>
          </a:p>
        </p:txBody>
      </p:sp>
      <p:sp>
        <p:nvSpPr>
          <p:cNvPr id="6" name="Content Placeholder 5"/>
          <p:cNvSpPr>
            <a:spLocks noGrp="1"/>
          </p:cNvSpPr>
          <p:nvPr>
            <p:ph sz="quarter" idx="12"/>
          </p:nvPr>
        </p:nvSpPr>
        <p:spPr>
          <a:xfrm>
            <a:off x="457200" y="911224"/>
            <a:ext cx="2651760" cy="365760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246120" y="911224"/>
            <a:ext cx="5440680" cy="3657600"/>
          </a:xfrm>
        </p:spPr>
        <p:txBody>
          <a:bodyPr/>
          <a:lstStyle>
            <a:lvl1pPr>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2">
            <a:extLst/>
          </p:cNvPr>
          <p:cNvSpPr>
            <a:spLocks noGrp="1"/>
          </p:cNvSpPr>
          <p:nvPr>
            <p:ph type="ftr" sz="quarter" idx="14"/>
          </p:nvPr>
        </p:nvSpPr>
        <p:spPr/>
        <p:txBody>
          <a:bodyPr/>
          <a:lstStyle>
            <a:lvl1pPr>
              <a:defRPr/>
            </a:lvl1pPr>
          </a:lstStyle>
          <a:p>
            <a:pPr>
              <a:defRPr/>
            </a:pPr>
            <a:r>
              <a:rPr lang="en-US" altLang="zh-CN" dirty="0" smtClean="0"/>
              <a:t>17ICVS-0142/2017-01-1969</a:t>
            </a:r>
            <a:endParaRPr lang="en-US" altLang="zh-CN" dirty="0"/>
          </a:p>
        </p:txBody>
      </p:sp>
      <p:sp>
        <p:nvSpPr>
          <p:cNvPr id="11" name="Slide Number Placeholder 3">
            <a:extLst/>
          </p:cNvPr>
          <p:cNvSpPr>
            <a:spLocks noGrp="1"/>
          </p:cNvSpPr>
          <p:nvPr>
            <p:ph type="sldNum" sz="quarter" idx="15"/>
          </p:nvPr>
        </p:nvSpPr>
        <p:spPr/>
        <p:txBody>
          <a:bodyPr/>
          <a:lstStyle>
            <a:lvl1pPr>
              <a:defRPr/>
            </a:lvl1pPr>
          </a:lstStyle>
          <a:p>
            <a:pPr>
              <a:defRPr/>
            </a:pPr>
            <a:fld id="{DFE6F688-8515-4E9B-92E2-3DF94C989B73}" type="slidenum">
              <a:rPr lang="en-US" altLang="en-US"/>
              <a:pPr>
                <a:defRPr/>
              </a:pPr>
              <a:t>‹#›</a:t>
            </a:fld>
            <a:endParaRPr lang="en-US" altLang="en-US"/>
          </a:p>
        </p:txBody>
      </p:sp>
    </p:spTree>
    <p:extLst>
      <p:ext uri="{BB962C8B-B14F-4D97-AF65-F5344CB8AC3E}">
        <p14:creationId xmlns:p14="http://schemas.microsoft.com/office/powerpoint/2010/main" val="117300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Slide">
    <p:bg>
      <p:bgPr>
        <a:solidFill>
          <a:schemeClr val="accent2"/>
        </a:solidFill>
        <a:effectLst/>
      </p:bgPr>
    </p:bg>
    <p:spTree>
      <p:nvGrpSpPr>
        <p:cNvPr id="1" name=""/>
        <p:cNvGrpSpPr/>
        <p:nvPr/>
      </p:nvGrpSpPr>
      <p:grpSpPr>
        <a:xfrm>
          <a:off x="0" y="0"/>
          <a:ext cx="0" cy="0"/>
          <a:chOff x="0" y="0"/>
          <a:chExt cx="0" cy="0"/>
        </a:xfrm>
      </p:grpSpPr>
      <p:sp>
        <p:nvSpPr>
          <p:cNvPr id="5" name="Freeform 6">
            <a:extLst/>
          </p:cNvPr>
          <p:cNvSpPr/>
          <p:nvPr userDrawn="1"/>
        </p:nvSpPr>
        <p:spPr bwMode="hidden">
          <a:xfrm>
            <a:off x="0" y="292100"/>
            <a:ext cx="9144000" cy="4846638"/>
          </a:xfrm>
          <a:custGeom>
            <a:avLst/>
            <a:gdLst>
              <a:gd name="connsiteX0" fmla="*/ 0 w 9144000"/>
              <a:gd name="connsiteY0" fmla="*/ 0 h 758952"/>
              <a:gd name="connsiteX1" fmla="*/ 9144000 w 9144000"/>
              <a:gd name="connsiteY1" fmla="*/ 0 h 758952"/>
              <a:gd name="connsiteX2" fmla="*/ 9144000 w 9144000"/>
              <a:gd name="connsiteY2" fmla="*/ 758952 h 758952"/>
              <a:gd name="connsiteX3" fmla="*/ 0 w 9144000"/>
              <a:gd name="connsiteY3" fmla="*/ 758952 h 758952"/>
              <a:gd name="connsiteX4" fmla="*/ 0 w 9144000"/>
              <a:gd name="connsiteY4" fmla="*/ 0 h 758952"/>
              <a:gd name="connsiteX0" fmla="*/ 0 w 9144000"/>
              <a:gd name="connsiteY0" fmla="*/ 0 h 760491"/>
              <a:gd name="connsiteX1" fmla="*/ 9144000 w 9144000"/>
              <a:gd name="connsiteY1" fmla="*/ 0 h 760491"/>
              <a:gd name="connsiteX2" fmla="*/ 9144000 w 9144000"/>
              <a:gd name="connsiteY2" fmla="*/ 758952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760491"/>
              <a:gd name="connsiteX1" fmla="*/ 9144000 w 9144000"/>
              <a:gd name="connsiteY1" fmla="*/ 0 h 760491"/>
              <a:gd name="connsiteX2" fmla="*/ 9144000 w 9144000"/>
              <a:gd name="connsiteY2" fmla="*/ 295747 h 760491"/>
              <a:gd name="connsiteX3" fmla="*/ 9144000 w 9144000"/>
              <a:gd name="connsiteY3" fmla="*/ 758952 h 760491"/>
              <a:gd name="connsiteX4" fmla="*/ 8872396 w 9144000"/>
              <a:gd name="connsiteY4" fmla="*/ 760491 h 760491"/>
              <a:gd name="connsiteX5" fmla="*/ 0 w 9144000"/>
              <a:gd name="connsiteY5" fmla="*/ 758952 h 760491"/>
              <a:gd name="connsiteX6" fmla="*/ 0 w 9144000"/>
              <a:gd name="connsiteY6" fmla="*/ 0 h 760491"/>
              <a:gd name="connsiteX0" fmla="*/ 0 w 9144000"/>
              <a:gd name="connsiteY0" fmla="*/ 0 h 760491"/>
              <a:gd name="connsiteX1" fmla="*/ 9144000 w 9144000"/>
              <a:gd name="connsiteY1" fmla="*/ 0 h 760491"/>
              <a:gd name="connsiteX2" fmla="*/ 9144000 w 9144000"/>
              <a:gd name="connsiteY2" fmla="*/ 295747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5143500"/>
              <a:gd name="connsiteX1" fmla="*/ 9144000 w 9144000"/>
              <a:gd name="connsiteY1" fmla="*/ 5143500 h 5143500"/>
              <a:gd name="connsiteX2" fmla="*/ 9144000 w 9144000"/>
              <a:gd name="connsiteY2" fmla="*/ 295747 h 5143500"/>
              <a:gd name="connsiteX3" fmla="*/ 8872396 w 9144000"/>
              <a:gd name="connsiteY3" fmla="*/ 760491 h 5143500"/>
              <a:gd name="connsiteX4" fmla="*/ 0 w 9144000"/>
              <a:gd name="connsiteY4" fmla="*/ 758952 h 5143500"/>
              <a:gd name="connsiteX5" fmla="*/ 0 w 9144000"/>
              <a:gd name="connsiteY5" fmla="*/ 0 h 5143500"/>
              <a:gd name="connsiteX0" fmla="*/ 0 w 9144000"/>
              <a:gd name="connsiteY0" fmla="*/ 4847753 h 4847753"/>
              <a:gd name="connsiteX1" fmla="*/ 9144000 w 9144000"/>
              <a:gd name="connsiteY1" fmla="*/ 4847753 h 4847753"/>
              <a:gd name="connsiteX2" fmla="*/ 9144000 w 9144000"/>
              <a:gd name="connsiteY2" fmla="*/ 0 h 4847753"/>
              <a:gd name="connsiteX3" fmla="*/ 8872396 w 9144000"/>
              <a:gd name="connsiteY3" fmla="*/ 464744 h 4847753"/>
              <a:gd name="connsiteX4" fmla="*/ 0 w 9144000"/>
              <a:gd name="connsiteY4" fmla="*/ 463205 h 4847753"/>
              <a:gd name="connsiteX5" fmla="*/ 0 w 9144000"/>
              <a:gd name="connsiteY5" fmla="*/ 4847753 h 484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847753">
                <a:moveTo>
                  <a:pt x="0" y="4847753"/>
                </a:moveTo>
                <a:lnTo>
                  <a:pt x="9144000" y="4847753"/>
                </a:lnTo>
                <a:lnTo>
                  <a:pt x="9144000" y="0"/>
                </a:lnTo>
                <a:lnTo>
                  <a:pt x="8872396" y="464744"/>
                </a:lnTo>
                <a:lnTo>
                  <a:pt x="0" y="463205"/>
                </a:lnTo>
                <a:lnTo>
                  <a:pt x="0" y="484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7" name="Straight Connector 7">
            <a:extLst/>
          </p:cNvPr>
          <p:cNvCxnSpPr/>
          <p:nvPr userDrawn="1"/>
        </p:nvCxnSpPr>
        <p:spPr>
          <a:xfrm>
            <a:off x="457200" y="4827588"/>
            <a:ext cx="82296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8">
            <a:extLst/>
          </p:cNvPr>
          <p:cNvSpPr txBox="1"/>
          <p:nvPr userDrawn="1"/>
        </p:nvSpPr>
        <p:spPr>
          <a:xfrm>
            <a:off x="457200" y="4873625"/>
            <a:ext cx="2130425" cy="92075"/>
          </a:xfrm>
          <a:prstGeom prst="rect">
            <a:avLst/>
          </a:prstGeom>
          <a:noFill/>
        </p:spPr>
        <p:txBody>
          <a:bodyPr lIns="0" tIns="0" rIns="0" bIns="0">
            <a:spAutoFit/>
          </a:bodyPr>
          <a:lstStyle/>
          <a:p>
            <a:pPr eaLnBrk="1" fontAlgn="auto" hangingPunct="1">
              <a:spcBef>
                <a:spcPts val="0"/>
              </a:spcBef>
              <a:spcAft>
                <a:spcPts val="0"/>
              </a:spcAft>
              <a:defRPr/>
            </a:pPr>
            <a:r>
              <a:rPr lang="en-US" sz="600" b="1" cap="all" dirty="0">
                <a:latin typeface="+mj-lt"/>
                <a:ea typeface="+mn-ea"/>
              </a:rPr>
              <a:t>SAE INTERNATIONAL</a:t>
            </a:r>
          </a:p>
        </p:txBody>
      </p:sp>
      <p:sp>
        <p:nvSpPr>
          <p:cNvPr id="2" name="Title 1"/>
          <p:cNvSpPr>
            <a:spLocks noGrp="1"/>
          </p:cNvSpPr>
          <p:nvPr>
            <p:ph type="title"/>
          </p:nvPr>
        </p:nvSpPr>
        <p:spPr>
          <a:xfrm>
            <a:off x="457200" y="91440"/>
            <a:ext cx="8229600" cy="502920"/>
          </a:xfrm>
        </p:spPr>
        <p:txBody>
          <a:bodyPr/>
          <a:lstStyle>
            <a:lvl1pPr>
              <a:defRPr sz="2000"/>
            </a:lvl1pPr>
          </a:lstStyle>
          <a:p>
            <a:r>
              <a:rPr lang="en-US" dirty="0"/>
              <a:t>Click to edit Master title style</a:t>
            </a:r>
          </a:p>
        </p:txBody>
      </p:sp>
      <p:sp>
        <p:nvSpPr>
          <p:cNvPr id="6" name="Content Placeholder 5"/>
          <p:cNvSpPr>
            <a:spLocks noGrp="1"/>
          </p:cNvSpPr>
          <p:nvPr>
            <p:ph sz="quarter" idx="12"/>
          </p:nvPr>
        </p:nvSpPr>
        <p:spPr>
          <a:xfrm>
            <a:off x="457200" y="911224"/>
            <a:ext cx="4050792" cy="3657600"/>
          </a:xfrm>
        </p:spPr>
        <p:txBody>
          <a:bodyPr/>
          <a:lstStyle>
            <a:lvl1pPr>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4636008" y="911224"/>
            <a:ext cx="4050792" cy="3657600"/>
          </a:xfrm>
        </p:spPr>
        <p:txBody>
          <a:bodyPr/>
          <a:lstStyle>
            <a:lvl1pPr>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2">
            <a:extLst/>
          </p:cNvPr>
          <p:cNvSpPr>
            <a:spLocks noGrp="1"/>
          </p:cNvSpPr>
          <p:nvPr>
            <p:ph type="ftr" sz="quarter" idx="14"/>
          </p:nvPr>
        </p:nvSpPr>
        <p:spPr/>
        <p:txBody>
          <a:bodyPr/>
          <a:lstStyle>
            <a:lvl1pPr>
              <a:defRPr/>
            </a:lvl1pPr>
          </a:lstStyle>
          <a:p>
            <a:pPr>
              <a:defRPr/>
            </a:pPr>
            <a:r>
              <a:rPr lang="en-US" altLang="zh-CN" dirty="0" smtClean="0"/>
              <a:t>17ICVS-0142/2017-01-1969</a:t>
            </a:r>
            <a:endParaRPr lang="en-US" altLang="zh-CN" dirty="0"/>
          </a:p>
        </p:txBody>
      </p:sp>
      <p:sp>
        <p:nvSpPr>
          <p:cNvPr id="11" name="Slide Number Placeholder 3">
            <a:extLst/>
          </p:cNvPr>
          <p:cNvSpPr>
            <a:spLocks noGrp="1"/>
          </p:cNvSpPr>
          <p:nvPr>
            <p:ph type="sldNum" sz="quarter" idx="15"/>
          </p:nvPr>
        </p:nvSpPr>
        <p:spPr/>
        <p:txBody>
          <a:bodyPr/>
          <a:lstStyle>
            <a:lvl1pPr>
              <a:defRPr/>
            </a:lvl1pPr>
          </a:lstStyle>
          <a:p>
            <a:pPr>
              <a:defRPr/>
            </a:pPr>
            <a:fld id="{66491920-1428-442B-AB49-C3B0BAB81CC8}" type="slidenum">
              <a:rPr lang="en-US" altLang="en-US"/>
              <a:pPr>
                <a:defRPr/>
              </a:pPr>
              <a:t>‹#›</a:t>
            </a:fld>
            <a:endParaRPr lang="en-US" altLang="en-US"/>
          </a:p>
        </p:txBody>
      </p:sp>
    </p:spTree>
    <p:extLst>
      <p:ext uri="{BB962C8B-B14F-4D97-AF65-F5344CB8AC3E}">
        <p14:creationId xmlns:p14="http://schemas.microsoft.com/office/powerpoint/2010/main" val="100895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Two-thirds Slide">
    <p:bg>
      <p:bgPr>
        <a:solidFill>
          <a:schemeClr val="accent2"/>
        </a:solidFill>
        <a:effectLst/>
      </p:bgPr>
    </p:bg>
    <p:spTree>
      <p:nvGrpSpPr>
        <p:cNvPr id="1" name=""/>
        <p:cNvGrpSpPr/>
        <p:nvPr/>
      </p:nvGrpSpPr>
      <p:grpSpPr>
        <a:xfrm>
          <a:off x="0" y="0"/>
          <a:ext cx="0" cy="0"/>
          <a:chOff x="0" y="0"/>
          <a:chExt cx="0" cy="0"/>
        </a:xfrm>
      </p:grpSpPr>
      <p:sp>
        <p:nvSpPr>
          <p:cNvPr id="5" name="Freeform 6">
            <a:extLst/>
          </p:cNvPr>
          <p:cNvSpPr/>
          <p:nvPr userDrawn="1"/>
        </p:nvSpPr>
        <p:spPr bwMode="hidden">
          <a:xfrm>
            <a:off x="0" y="295275"/>
            <a:ext cx="9144000" cy="4848225"/>
          </a:xfrm>
          <a:custGeom>
            <a:avLst/>
            <a:gdLst>
              <a:gd name="connsiteX0" fmla="*/ 0 w 9144000"/>
              <a:gd name="connsiteY0" fmla="*/ 0 h 758952"/>
              <a:gd name="connsiteX1" fmla="*/ 9144000 w 9144000"/>
              <a:gd name="connsiteY1" fmla="*/ 0 h 758952"/>
              <a:gd name="connsiteX2" fmla="*/ 9144000 w 9144000"/>
              <a:gd name="connsiteY2" fmla="*/ 758952 h 758952"/>
              <a:gd name="connsiteX3" fmla="*/ 0 w 9144000"/>
              <a:gd name="connsiteY3" fmla="*/ 758952 h 758952"/>
              <a:gd name="connsiteX4" fmla="*/ 0 w 9144000"/>
              <a:gd name="connsiteY4" fmla="*/ 0 h 758952"/>
              <a:gd name="connsiteX0" fmla="*/ 0 w 9144000"/>
              <a:gd name="connsiteY0" fmla="*/ 0 h 760491"/>
              <a:gd name="connsiteX1" fmla="*/ 9144000 w 9144000"/>
              <a:gd name="connsiteY1" fmla="*/ 0 h 760491"/>
              <a:gd name="connsiteX2" fmla="*/ 9144000 w 9144000"/>
              <a:gd name="connsiteY2" fmla="*/ 758952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760491"/>
              <a:gd name="connsiteX1" fmla="*/ 9144000 w 9144000"/>
              <a:gd name="connsiteY1" fmla="*/ 0 h 760491"/>
              <a:gd name="connsiteX2" fmla="*/ 9144000 w 9144000"/>
              <a:gd name="connsiteY2" fmla="*/ 295747 h 760491"/>
              <a:gd name="connsiteX3" fmla="*/ 9144000 w 9144000"/>
              <a:gd name="connsiteY3" fmla="*/ 758952 h 760491"/>
              <a:gd name="connsiteX4" fmla="*/ 8872396 w 9144000"/>
              <a:gd name="connsiteY4" fmla="*/ 760491 h 760491"/>
              <a:gd name="connsiteX5" fmla="*/ 0 w 9144000"/>
              <a:gd name="connsiteY5" fmla="*/ 758952 h 760491"/>
              <a:gd name="connsiteX6" fmla="*/ 0 w 9144000"/>
              <a:gd name="connsiteY6" fmla="*/ 0 h 760491"/>
              <a:gd name="connsiteX0" fmla="*/ 0 w 9144000"/>
              <a:gd name="connsiteY0" fmla="*/ 0 h 760491"/>
              <a:gd name="connsiteX1" fmla="*/ 9144000 w 9144000"/>
              <a:gd name="connsiteY1" fmla="*/ 0 h 760491"/>
              <a:gd name="connsiteX2" fmla="*/ 9144000 w 9144000"/>
              <a:gd name="connsiteY2" fmla="*/ 295747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5143500"/>
              <a:gd name="connsiteX1" fmla="*/ 9144000 w 9144000"/>
              <a:gd name="connsiteY1" fmla="*/ 5143500 h 5143500"/>
              <a:gd name="connsiteX2" fmla="*/ 9144000 w 9144000"/>
              <a:gd name="connsiteY2" fmla="*/ 295747 h 5143500"/>
              <a:gd name="connsiteX3" fmla="*/ 8872396 w 9144000"/>
              <a:gd name="connsiteY3" fmla="*/ 760491 h 5143500"/>
              <a:gd name="connsiteX4" fmla="*/ 0 w 9144000"/>
              <a:gd name="connsiteY4" fmla="*/ 758952 h 5143500"/>
              <a:gd name="connsiteX5" fmla="*/ 0 w 9144000"/>
              <a:gd name="connsiteY5" fmla="*/ 0 h 5143500"/>
              <a:gd name="connsiteX0" fmla="*/ 0 w 9144000"/>
              <a:gd name="connsiteY0" fmla="*/ 4847753 h 4847753"/>
              <a:gd name="connsiteX1" fmla="*/ 9144000 w 9144000"/>
              <a:gd name="connsiteY1" fmla="*/ 4847753 h 4847753"/>
              <a:gd name="connsiteX2" fmla="*/ 9144000 w 9144000"/>
              <a:gd name="connsiteY2" fmla="*/ 0 h 4847753"/>
              <a:gd name="connsiteX3" fmla="*/ 8872396 w 9144000"/>
              <a:gd name="connsiteY3" fmla="*/ 464744 h 4847753"/>
              <a:gd name="connsiteX4" fmla="*/ 0 w 9144000"/>
              <a:gd name="connsiteY4" fmla="*/ 463205 h 4847753"/>
              <a:gd name="connsiteX5" fmla="*/ 0 w 9144000"/>
              <a:gd name="connsiteY5" fmla="*/ 4847753 h 484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847753">
                <a:moveTo>
                  <a:pt x="0" y="4847753"/>
                </a:moveTo>
                <a:lnTo>
                  <a:pt x="9144000" y="4847753"/>
                </a:lnTo>
                <a:lnTo>
                  <a:pt x="9144000" y="0"/>
                </a:lnTo>
                <a:lnTo>
                  <a:pt x="8872396" y="464744"/>
                </a:lnTo>
                <a:lnTo>
                  <a:pt x="0" y="463205"/>
                </a:lnTo>
                <a:lnTo>
                  <a:pt x="0" y="484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7" name="Straight Connector 7">
            <a:extLst/>
          </p:cNvPr>
          <p:cNvCxnSpPr/>
          <p:nvPr userDrawn="1"/>
        </p:nvCxnSpPr>
        <p:spPr>
          <a:xfrm>
            <a:off x="457200" y="4827588"/>
            <a:ext cx="82296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8">
            <a:extLst/>
          </p:cNvPr>
          <p:cNvSpPr txBox="1"/>
          <p:nvPr userDrawn="1"/>
        </p:nvSpPr>
        <p:spPr>
          <a:xfrm>
            <a:off x="457200" y="4873625"/>
            <a:ext cx="2130425" cy="92075"/>
          </a:xfrm>
          <a:prstGeom prst="rect">
            <a:avLst/>
          </a:prstGeom>
          <a:noFill/>
        </p:spPr>
        <p:txBody>
          <a:bodyPr lIns="0" tIns="0" rIns="0" bIns="0">
            <a:spAutoFit/>
          </a:bodyPr>
          <a:lstStyle/>
          <a:p>
            <a:pPr eaLnBrk="1" fontAlgn="auto" hangingPunct="1">
              <a:spcBef>
                <a:spcPts val="0"/>
              </a:spcBef>
              <a:spcAft>
                <a:spcPts val="0"/>
              </a:spcAft>
              <a:defRPr/>
            </a:pPr>
            <a:r>
              <a:rPr lang="en-US" sz="600" b="1" cap="all" dirty="0">
                <a:latin typeface="+mj-lt"/>
                <a:ea typeface="+mn-ea"/>
              </a:rPr>
              <a:t>SAE INTERNATIONAL</a:t>
            </a:r>
          </a:p>
        </p:txBody>
      </p:sp>
      <p:sp>
        <p:nvSpPr>
          <p:cNvPr id="2" name="Title 1"/>
          <p:cNvSpPr>
            <a:spLocks noGrp="1"/>
          </p:cNvSpPr>
          <p:nvPr>
            <p:ph type="title"/>
          </p:nvPr>
        </p:nvSpPr>
        <p:spPr>
          <a:xfrm>
            <a:off x="457200" y="91440"/>
            <a:ext cx="8229600" cy="502920"/>
          </a:xfrm>
        </p:spPr>
        <p:txBody>
          <a:bodyPr/>
          <a:lstStyle>
            <a:lvl1pPr>
              <a:defRPr sz="2000"/>
            </a:lvl1pPr>
          </a:lstStyle>
          <a:p>
            <a:r>
              <a:rPr lang="en-US" dirty="0"/>
              <a:t>Click to edit Master title style</a:t>
            </a:r>
          </a:p>
        </p:txBody>
      </p:sp>
      <p:sp>
        <p:nvSpPr>
          <p:cNvPr id="6" name="Content Placeholder 5"/>
          <p:cNvSpPr>
            <a:spLocks noGrp="1"/>
          </p:cNvSpPr>
          <p:nvPr>
            <p:ph sz="quarter" idx="12"/>
          </p:nvPr>
        </p:nvSpPr>
        <p:spPr>
          <a:xfrm>
            <a:off x="457200" y="911224"/>
            <a:ext cx="5440680" cy="3657600"/>
          </a:xfrm>
        </p:spPr>
        <p:txBody>
          <a:bodyPr/>
          <a:lstStyle>
            <a:lvl1pPr>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6035040" y="911224"/>
            <a:ext cx="2651760" cy="365760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2">
            <a:extLst/>
          </p:cNvPr>
          <p:cNvSpPr>
            <a:spLocks noGrp="1"/>
          </p:cNvSpPr>
          <p:nvPr>
            <p:ph type="ftr" sz="quarter" idx="14"/>
          </p:nvPr>
        </p:nvSpPr>
        <p:spPr/>
        <p:txBody>
          <a:bodyPr/>
          <a:lstStyle>
            <a:lvl1pPr>
              <a:defRPr/>
            </a:lvl1pPr>
          </a:lstStyle>
          <a:p>
            <a:pPr>
              <a:defRPr/>
            </a:pPr>
            <a:r>
              <a:rPr lang="en-US" altLang="zh-CN" dirty="0" smtClean="0"/>
              <a:t>17ICVS-0142/2017-01-1969</a:t>
            </a:r>
            <a:endParaRPr lang="en-US" altLang="zh-CN" dirty="0"/>
          </a:p>
        </p:txBody>
      </p:sp>
      <p:sp>
        <p:nvSpPr>
          <p:cNvPr id="11" name="Slide Number Placeholder 3">
            <a:extLst/>
          </p:cNvPr>
          <p:cNvSpPr>
            <a:spLocks noGrp="1"/>
          </p:cNvSpPr>
          <p:nvPr>
            <p:ph type="sldNum" sz="quarter" idx="15"/>
          </p:nvPr>
        </p:nvSpPr>
        <p:spPr/>
        <p:txBody>
          <a:bodyPr/>
          <a:lstStyle>
            <a:lvl1pPr>
              <a:defRPr/>
            </a:lvl1pPr>
          </a:lstStyle>
          <a:p>
            <a:pPr>
              <a:defRPr/>
            </a:pPr>
            <a:fld id="{9AE63C58-B034-4F30-938B-ADD5FFE6E148}" type="slidenum">
              <a:rPr lang="en-US" altLang="en-US"/>
              <a:pPr>
                <a:defRPr/>
              </a:pPr>
              <a:t>‹#›</a:t>
            </a:fld>
            <a:endParaRPr lang="en-US" altLang="en-US"/>
          </a:p>
        </p:txBody>
      </p:sp>
    </p:spTree>
    <p:extLst>
      <p:ext uri="{BB962C8B-B14F-4D97-AF65-F5344CB8AC3E}">
        <p14:creationId xmlns:p14="http://schemas.microsoft.com/office/powerpoint/2010/main" val="1614611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s Slide">
    <p:bg>
      <p:bgPr>
        <a:solidFill>
          <a:schemeClr val="accent2"/>
        </a:solidFill>
        <a:effectLst/>
      </p:bgPr>
    </p:bg>
    <p:spTree>
      <p:nvGrpSpPr>
        <p:cNvPr id="1" name=""/>
        <p:cNvGrpSpPr/>
        <p:nvPr/>
      </p:nvGrpSpPr>
      <p:grpSpPr>
        <a:xfrm>
          <a:off x="0" y="0"/>
          <a:ext cx="0" cy="0"/>
          <a:chOff x="0" y="0"/>
          <a:chExt cx="0" cy="0"/>
        </a:xfrm>
      </p:grpSpPr>
      <p:sp>
        <p:nvSpPr>
          <p:cNvPr id="6" name="Freeform 6">
            <a:extLst/>
          </p:cNvPr>
          <p:cNvSpPr/>
          <p:nvPr userDrawn="1"/>
        </p:nvSpPr>
        <p:spPr bwMode="hidden">
          <a:xfrm>
            <a:off x="0" y="295275"/>
            <a:ext cx="9144000" cy="4848225"/>
          </a:xfrm>
          <a:custGeom>
            <a:avLst/>
            <a:gdLst>
              <a:gd name="connsiteX0" fmla="*/ 0 w 9144000"/>
              <a:gd name="connsiteY0" fmla="*/ 0 h 758952"/>
              <a:gd name="connsiteX1" fmla="*/ 9144000 w 9144000"/>
              <a:gd name="connsiteY1" fmla="*/ 0 h 758952"/>
              <a:gd name="connsiteX2" fmla="*/ 9144000 w 9144000"/>
              <a:gd name="connsiteY2" fmla="*/ 758952 h 758952"/>
              <a:gd name="connsiteX3" fmla="*/ 0 w 9144000"/>
              <a:gd name="connsiteY3" fmla="*/ 758952 h 758952"/>
              <a:gd name="connsiteX4" fmla="*/ 0 w 9144000"/>
              <a:gd name="connsiteY4" fmla="*/ 0 h 758952"/>
              <a:gd name="connsiteX0" fmla="*/ 0 w 9144000"/>
              <a:gd name="connsiteY0" fmla="*/ 0 h 760491"/>
              <a:gd name="connsiteX1" fmla="*/ 9144000 w 9144000"/>
              <a:gd name="connsiteY1" fmla="*/ 0 h 760491"/>
              <a:gd name="connsiteX2" fmla="*/ 9144000 w 9144000"/>
              <a:gd name="connsiteY2" fmla="*/ 758952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760491"/>
              <a:gd name="connsiteX1" fmla="*/ 9144000 w 9144000"/>
              <a:gd name="connsiteY1" fmla="*/ 0 h 760491"/>
              <a:gd name="connsiteX2" fmla="*/ 9144000 w 9144000"/>
              <a:gd name="connsiteY2" fmla="*/ 295747 h 760491"/>
              <a:gd name="connsiteX3" fmla="*/ 9144000 w 9144000"/>
              <a:gd name="connsiteY3" fmla="*/ 758952 h 760491"/>
              <a:gd name="connsiteX4" fmla="*/ 8872396 w 9144000"/>
              <a:gd name="connsiteY4" fmla="*/ 760491 h 760491"/>
              <a:gd name="connsiteX5" fmla="*/ 0 w 9144000"/>
              <a:gd name="connsiteY5" fmla="*/ 758952 h 760491"/>
              <a:gd name="connsiteX6" fmla="*/ 0 w 9144000"/>
              <a:gd name="connsiteY6" fmla="*/ 0 h 760491"/>
              <a:gd name="connsiteX0" fmla="*/ 0 w 9144000"/>
              <a:gd name="connsiteY0" fmla="*/ 0 h 760491"/>
              <a:gd name="connsiteX1" fmla="*/ 9144000 w 9144000"/>
              <a:gd name="connsiteY1" fmla="*/ 0 h 760491"/>
              <a:gd name="connsiteX2" fmla="*/ 9144000 w 9144000"/>
              <a:gd name="connsiteY2" fmla="*/ 295747 h 760491"/>
              <a:gd name="connsiteX3" fmla="*/ 8872396 w 9144000"/>
              <a:gd name="connsiteY3" fmla="*/ 760491 h 760491"/>
              <a:gd name="connsiteX4" fmla="*/ 0 w 9144000"/>
              <a:gd name="connsiteY4" fmla="*/ 758952 h 760491"/>
              <a:gd name="connsiteX5" fmla="*/ 0 w 9144000"/>
              <a:gd name="connsiteY5" fmla="*/ 0 h 760491"/>
              <a:gd name="connsiteX0" fmla="*/ 0 w 9144000"/>
              <a:gd name="connsiteY0" fmla="*/ 0 h 5143500"/>
              <a:gd name="connsiteX1" fmla="*/ 9144000 w 9144000"/>
              <a:gd name="connsiteY1" fmla="*/ 5143500 h 5143500"/>
              <a:gd name="connsiteX2" fmla="*/ 9144000 w 9144000"/>
              <a:gd name="connsiteY2" fmla="*/ 295747 h 5143500"/>
              <a:gd name="connsiteX3" fmla="*/ 8872396 w 9144000"/>
              <a:gd name="connsiteY3" fmla="*/ 760491 h 5143500"/>
              <a:gd name="connsiteX4" fmla="*/ 0 w 9144000"/>
              <a:gd name="connsiteY4" fmla="*/ 758952 h 5143500"/>
              <a:gd name="connsiteX5" fmla="*/ 0 w 9144000"/>
              <a:gd name="connsiteY5" fmla="*/ 0 h 5143500"/>
              <a:gd name="connsiteX0" fmla="*/ 0 w 9144000"/>
              <a:gd name="connsiteY0" fmla="*/ 4847753 h 4847753"/>
              <a:gd name="connsiteX1" fmla="*/ 9144000 w 9144000"/>
              <a:gd name="connsiteY1" fmla="*/ 4847753 h 4847753"/>
              <a:gd name="connsiteX2" fmla="*/ 9144000 w 9144000"/>
              <a:gd name="connsiteY2" fmla="*/ 0 h 4847753"/>
              <a:gd name="connsiteX3" fmla="*/ 8872396 w 9144000"/>
              <a:gd name="connsiteY3" fmla="*/ 464744 h 4847753"/>
              <a:gd name="connsiteX4" fmla="*/ 0 w 9144000"/>
              <a:gd name="connsiteY4" fmla="*/ 463205 h 4847753"/>
              <a:gd name="connsiteX5" fmla="*/ 0 w 9144000"/>
              <a:gd name="connsiteY5" fmla="*/ 4847753 h 484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847753">
                <a:moveTo>
                  <a:pt x="0" y="4847753"/>
                </a:moveTo>
                <a:lnTo>
                  <a:pt x="9144000" y="4847753"/>
                </a:lnTo>
                <a:lnTo>
                  <a:pt x="9144000" y="0"/>
                </a:lnTo>
                <a:lnTo>
                  <a:pt x="8872396" y="464744"/>
                </a:lnTo>
                <a:lnTo>
                  <a:pt x="0" y="463205"/>
                </a:lnTo>
                <a:lnTo>
                  <a:pt x="0" y="48477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7" name="Straight Connector 7">
            <a:extLst/>
          </p:cNvPr>
          <p:cNvCxnSpPr/>
          <p:nvPr userDrawn="1"/>
        </p:nvCxnSpPr>
        <p:spPr>
          <a:xfrm>
            <a:off x="457200" y="4827588"/>
            <a:ext cx="82296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8">
            <a:extLst/>
          </p:cNvPr>
          <p:cNvSpPr txBox="1"/>
          <p:nvPr userDrawn="1"/>
        </p:nvSpPr>
        <p:spPr>
          <a:xfrm>
            <a:off x="457200" y="4873625"/>
            <a:ext cx="2130425" cy="92075"/>
          </a:xfrm>
          <a:prstGeom prst="rect">
            <a:avLst/>
          </a:prstGeom>
          <a:noFill/>
        </p:spPr>
        <p:txBody>
          <a:bodyPr lIns="0" tIns="0" rIns="0" bIns="0">
            <a:spAutoFit/>
          </a:bodyPr>
          <a:lstStyle/>
          <a:p>
            <a:pPr eaLnBrk="1" fontAlgn="auto" hangingPunct="1">
              <a:spcBef>
                <a:spcPts val="0"/>
              </a:spcBef>
              <a:spcAft>
                <a:spcPts val="0"/>
              </a:spcAft>
              <a:defRPr/>
            </a:pPr>
            <a:r>
              <a:rPr lang="en-US" sz="600" b="1" cap="all" dirty="0">
                <a:latin typeface="+mj-lt"/>
                <a:ea typeface="+mn-ea"/>
              </a:rPr>
              <a:t>SAE INTERNATIONAL</a:t>
            </a:r>
          </a:p>
        </p:txBody>
      </p:sp>
      <p:sp>
        <p:nvSpPr>
          <p:cNvPr id="2" name="Title 1"/>
          <p:cNvSpPr>
            <a:spLocks noGrp="1"/>
          </p:cNvSpPr>
          <p:nvPr>
            <p:ph type="title"/>
          </p:nvPr>
        </p:nvSpPr>
        <p:spPr>
          <a:xfrm>
            <a:off x="457200" y="91440"/>
            <a:ext cx="8229600" cy="502920"/>
          </a:xfrm>
        </p:spPr>
        <p:txBody>
          <a:bodyPr/>
          <a:lstStyle>
            <a:lvl1pPr>
              <a:defRPr sz="2000"/>
            </a:lvl1pPr>
          </a:lstStyle>
          <a:p>
            <a:r>
              <a:rPr lang="en-US" dirty="0"/>
              <a:t>Click to edit Master title style</a:t>
            </a:r>
          </a:p>
        </p:txBody>
      </p:sp>
      <p:sp>
        <p:nvSpPr>
          <p:cNvPr id="17" name="Content Placeholder 16"/>
          <p:cNvSpPr>
            <a:spLocks noGrp="1"/>
          </p:cNvSpPr>
          <p:nvPr>
            <p:ph sz="quarter" idx="13"/>
          </p:nvPr>
        </p:nvSpPr>
        <p:spPr>
          <a:xfrm>
            <a:off x="457200" y="914400"/>
            <a:ext cx="2651760" cy="365760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p:cNvSpPr>
            <a:spLocks noGrp="1"/>
          </p:cNvSpPr>
          <p:nvPr>
            <p:ph sz="quarter" idx="14"/>
          </p:nvPr>
        </p:nvSpPr>
        <p:spPr>
          <a:xfrm>
            <a:off x="3246120" y="914400"/>
            <a:ext cx="2651760" cy="365760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0"/>
          <p:cNvSpPr>
            <a:spLocks noGrp="1"/>
          </p:cNvSpPr>
          <p:nvPr>
            <p:ph sz="quarter" idx="15"/>
          </p:nvPr>
        </p:nvSpPr>
        <p:spPr>
          <a:xfrm>
            <a:off x="6035040" y="914400"/>
            <a:ext cx="2651760" cy="3657600"/>
          </a:xfrm>
        </p:spPr>
        <p:txBody>
          <a:bodyPr/>
          <a:lstStyle>
            <a:lvl1pPr marL="0" indent="0">
              <a:defRPr sz="1800"/>
            </a:lvl1pPr>
            <a:lvl2pPr marL="0" indent="0">
              <a:defRPr sz="1800"/>
            </a:lvl2pPr>
            <a:lvl3pPr marL="173736" indent="-173736">
              <a:defRPr sz="1800"/>
            </a:lvl3pPr>
            <a:lvl4pPr marL="466344" indent="-237744">
              <a:defRPr sz="1800"/>
            </a:lvl4pPr>
            <a:lvl5pPr marL="685800" indent="-173736">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a:extLst/>
          </p:cNvPr>
          <p:cNvSpPr>
            <a:spLocks noGrp="1"/>
          </p:cNvSpPr>
          <p:nvPr>
            <p:ph type="ftr" sz="quarter" idx="16"/>
          </p:nvPr>
        </p:nvSpPr>
        <p:spPr/>
        <p:txBody>
          <a:bodyPr/>
          <a:lstStyle>
            <a:lvl1pPr>
              <a:defRPr/>
            </a:lvl1pPr>
          </a:lstStyle>
          <a:p>
            <a:pPr>
              <a:defRPr/>
            </a:pPr>
            <a:r>
              <a:rPr lang="en-US" altLang="zh-CN" dirty="0" smtClean="0"/>
              <a:t>17ICVS-0142/2017-01-1969</a:t>
            </a:r>
            <a:endParaRPr lang="en-US" altLang="zh-CN" dirty="0"/>
          </a:p>
        </p:txBody>
      </p:sp>
      <p:sp>
        <p:nvSpPr>
          <p:cNvPr id="10" name="Slide Number Placeholder 5">
            <a:extLst/>
          </p:cNvPr>
          <p:cNvSpPr>
            <a:spLocks noGrp="1"/>
          </p:cNvSpPr>
          <p:nvPr>
            <p:ph type="sldNum" sz="quarter" idx="17"/>
          </p:nvPr>
        </p:nvSpPr>
        <p:spPr/>
        <p:txBody>
          <a:bodyPr/>
          <a:lstStyle>
            <a:lvl1pPr>
              <a:defRPr/>
            </a:lvl1pPr>
          </a:lstStyle>
          <a:p>
            <a:pPr>
              <a:defRPr/>
            </a:pPr>
            <a:fld id="{06CEB199-2844-437C-BDA5-2634472E6920}" type="slidenum">
              <a:rPr lang="en-US" altLang="en-US"/>
              <a:pPr>
                <a:defRPr/>
              </a:pPr>
              <a:t>‹#›</a:t>
            </a:fld>
            <a:endParaRPr lang="en-US" altLang="en-US"/>
          </a:p>
        </p:txBody>
      </p:sp>
    </p:spTree>
    <p:extLst>
      <p:ext uri="{BB962C8B-B14F-4D97-AF65-F5344CB8AC3E}">
        <p14:creationId xmlns:p14="http://schemas.microsoft.com/office/powerpoint/2010/main" val="1317355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36525"/>
            <a:ext cx="8229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911225"/>
            <a:ext cx="8229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add text</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 name="Footer Placeholder 4">
            <a:extLst>
              <a:ext uri="{FF2B5EF4-FFF2-40B4-BE49-F238E27FC236}">
                <a16:creationId xmlns:a16="http://schemas.microsoft.com/office/drawing/2014/main" xmlns="" id="{F8C143F5-132E-45CF-ADD5-813719A400C1}"/>
              </a:ext>
            </a:extLst>
          </p:cNvPr>
          <p:cNvSpPr>
            <a:spLocks noGrp="1"/>
          </p:cNvSpPr>
          <p:nvPr>
            <p:ph type="ftr" sz="quarter" idx="3"/>
          </p:nvPr>
        </p:nvSpPr>
        <p:spPr>
          <a:xfrm>
            <a:off x="3246438" y="4873625"/>
            <a:ext cx="2895600" cy="128588"/>
          </a:xfrm>
          <a:prstGeom prst="rect">
            <a:avLst/>
          </a:prstGeom>
        </p:spPr>
        <p:txBody>
          <a:bodyPr vert="horz" lIns="0" tIns="0" rIns="0" bIns="0" rtlCol="0" anchor="b" anchorCtr="0"/>
          <a:lstStyle>
            <a:lvl1pPr algn="l" eaLnBrk="1" fontAlgn="auto" hangingPunct="1">
              <a:spcBef>
                <a:spcPts val="0"/>
              </a:spcBef>
              <a:spcAft>
                <a:spcPts val="0"/>
              </a:spcAft>
              <a:defRPr sz="600" b="0">
                <a:solidFill>
                  <a:schemeClr val="tx1"/>
                </a:solidFill>
                <a:latin typeface="+mj-lt"/>
                <a:ea typeface="+mn-ea"/>
                <a:cs typeface="+mn-cs"/>
              </a:defRPr>
            </a:lvl1pPr>
          </a:lstStyle>
          <a:p>
            <a:pPr>
              <a:defRPr/>
            </a:pPr>
            <a:r>
              <a:rPr lang="en-US" dirty="0" smtClean="0"/>
              <a:t>17ICVS-0142/2017-01-1969</a:t>
            </a:r>
            <a:endParaRPr lang="en-US" dirty="0"/>
          </a:p>
        </p:txBody>
      </p:sp>
      <p:sp>
        <p:nvSpPr>
          <p:cNvPr id="6" name="Slide Number Placeholder 5">
            <a:extLst>
              <a:ext uri="{FF2B5EF4-FFF2-40B4-BE49-F238E27FC236}">
                <a16:creationId xmlns:a16="http://schemas.microsoft.com/office/drawing/2014/main" xmlns="" id="{D2261431-40C5-4E84-9D34-CA6923256A57}"/>
              </a:ext>
            </a:extLst>
          </p:cNvPr>
          <p:cNvSpPr>
            <a:spLocks noGrp="1"/>
          </p:cNvSpPr>
          <p:nvPr>
            <p:ph type="sldNum" sz="quarter" idx="4"/>
          </p:nvPr>
        </p:nvSpPr>
        <p:spPr>
          <a:xfrm>
            <a:off x="6553200" y="4873625"/>
            <a:ext cx="2133600" cy="128588"/>
          </a:xfrm>
          <a:prstGeom prst="rect">
            <a:avLst/>
          </a:prstGeom>
        </p:spPr>
        <p:txBody>
          <a:bodyPr vert="horz" wrap="square" lIns="0" tIns="0" rIns="0" bIns="0" numCol="1" anchor="b" anchorCtr="0" compatLnSpc="1">
            <a:prstTxWarp prst="textNoShape">
              <a:avLst/>
            </a:prstTxWarp>
          </a:bodyPr>
          <a:lstStyle>
            <a:lvl1pPr algn="r" eaLnBrk="1" hangingPunct="1">
              <a:defRPr sz="600">
                <a:latin typeface="Arial" panose="020B0604020202020204" pitchFamily="34" charset="0"/>
                <a:ea typeface="MS PGothic" panose="020B0600070205080204" pitchFamily="34" charset="-128"/>
              </a:defRPr>
            </a:lvl1pPr>
          </a:lstStyle>
          <a:p>
            <a:pPr>
              <a:defRPr/>
            </a:pPr>
            <a:fld id="{B514C261-235A-48FA-A008-601746F2319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Lst>
  <p:hf hdr="0" dt="0"/>
  <p:txStyles>
    <p:titleStyle>
      <a:lvl1pPr algn="l" rtl="0" eaLnBrk="0" fontAlgn="base" hangingPunct="0">
        <a:spcBef>
          <a:spcPct val="0"/>
        </a:spcBef>
        <a:spcAft>
          <a:spcPct val="0"/>
        </a:spcAft>
        <a:defRPr b="1" kern="1200">
          <a:solidFill>
            <a:schemeClr val="bg1"/>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b="1">
          <a:solidFill>
            <a:schemeClr val="bg1"/>
          </a:solidFill>
          <a:latin typeface="Arial"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b="1">
          <a:solidFill>
            <a:schemeClr val="bg1"/>
          </a:solidFill>
          <a:latin typeface="Arial"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b="1">
          <a:solidFill>
            <a:schemeClr val="bg1"/>
          </a:solidFill>
          <a:latin typeface="Arial"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b="1">
          <a:solidFill>
            <a:schemeClr val="bg1"/>
          </a:solidFill>
          <a:latin typeface="Arial" charset="0"/>
          <a:ea typeface="MS PGothic" panose="020B0600070205080204" pitchFamily="34" charset="-128"/>
          <a:cs typeface="MS PGothic" panose="020B0600070205080204" pitchFamily="34" charset="-128"/>
        </a:defRPr>
      </a:lvl5pPr>
      <a:lvl6pPr marL="342900" algn="l" rtl="0" fontAlgn="base">
        <a:spcBef>
          <a:spcPct val="0"/>
        </a:spcBef>
        <a:spcAft>
          <a:spcPct val="0"/>
        </a:spcAft>
        <a:defRPr b="1">
          <a:solidFill>
            <a:schemeClr val="bg1"/>
          </a:solidFill>
          <a:latin typeface="Arial" charset="0"/>
          <a:ea typeface="ＭＳ Ｐゴシック" charset="0"/>
          <a:cs typeface="ＭＳ Ｐゴシック" charset="0"/>
        </a:defRPr>
      </a:lvl6pPr>
      <a:lvl7pPr marL="685800" algn="l" rtl="0" fontAlgn="base">
        <a:spcBef>
          <a:spcPct val="0"/>
        </a:spcBef>
        <a:spcAft>
          <a:spcPct val="0"/>
        </a:spcAft>
        <a:defRPr b="1">
          <a:solidFill>
            <a:schemeClr val="bg1"/>
          </a:solidFill>
          <a:latin typeface="Arial" charset="0"/>
          <a:ea typeface="ＭＳ Ｐゴシック" charset="0"/>
          <a:cs typeface="ＭＳ Ｐゴシック" charset="0"/>
        </a:defRPr>
      </a:lvl7pPr>
      <a:lvl8pPr marL="1028700" algn="l" rtl="0" fontAlgn="base">
        <a:spcBef>
          <a:spcPct val="0"/>
        </a:spcBef>
        <a:spcAft>
          <a:spcPct val="0"/>
        </a:spcAft>
        <a:defRPr b="1">
          <a:solidFill>
            <a:schemeClr val="bg1"/>
          </a:solidFill>
          <a:latin typeface="Arial" charset="0"/>
          <a:ea typeface="ＭＳ Ｐゴシック" charset="0"/>
          <a:cs typeface="ＭＳ Ｐゴシック" charset="0"/>
        </a:defRPr>
      </a:lvl8pPr>
      <a:lvl9pPr marL="1371600" algn="l" rtl="0" fontAlgn="base">
        <a:spcBef>
          <a:spcPct val="0"/>
        </a:spcBef>
        <a:spcAft>
          <a:spcPct val="0"/>
        </a:spcAft>
        <a:defRPr b="1">
          <a:solidFill>
            <a:schemeClr val="bg1"/>
          </a:solidFill>
          <a:latin typeface="Arial" charset="0"/>
          <a:ea typeface="ＭＳ Ｐゴシック" charset="0"/>
          <a:cs typeface="ＭＳ Ｐゴシック" charset="0"/>
        </a:defRPr>
      </a:lvl9pPr>
    </p:titleStyle>
    <p:bodyStyle>
      <a:lvl1pPr marL="257175" indent="-257175" algn="l" rtl="0" eaLnBrk="0" fontAlgn="base" hangingPunct="0">
        <a:spcBef>
          <a:spcPct val="0"/>
        </a:spcBef>
        <a:spcAft>
          <a:spcPts val="300"/>
        </a:spcAft>
        <a:buFont typeface="Arial" panose="020B0604020202020204" pitchFamily="34" charset="0"/>
        <a:defRPr sz="1000" b="1" kern="1200">
          <a:solidFill>
            <a:schemeClr val="tx1"/>
          </a:solidFill>
          <a:latin typeface="+mj-lt"/>
          <a:ea typeface="MS PGothic" panose="020B0600070205080204" pitchFamily="34" charset="-128"/>
          <a:cs typeface="MS PGothic" panose="020B0600070205080204" pitchFamily="34" charset="-128"/>
        </a:defRPr>
      </a:lvl1pPr>
      <a:lvl2pPr marL="557213" indent="-214313" algn="l" rtl="0" eaLnBrk="0" fontAlgn="base" hangingPunct="0">
        <a:spcBef>
          <a:spcPct val="0"/>
        </a:spcBef>
        <a:spcAft>
          <a:spcPts val="300"/>
        </a:spcAft>
        <a:buFont typeface="Arial" panose="020B0604020202020204" pitchFamily="34" charset="0"/>
        <a:defRPr sz="1000" kern="1200">
          <a:solidFill>
            <a:schemeClr val="tx1"/>
          </a:solidFill>
          <a:latin typeface="+mn-lt"/>
          <a:ea typeface="MS PGothic" panose="020B0600070205080204" pitchFamily="34" charset="-128"/>
          <a:cs typeface="+mn-cs"/>
        </a:defRPr>
      </a:lvl2pPr>
      <a:lvl3pPr marL="130175" indent="-130175" algn="l" rtl="0" eaLnBrk="0" fontAlgn="base" hangingPunct="0">
        <a:spcBef>
          <a:spcPct val="0"/>
        </a:spcBef>
        <a:spcAft>
          <a:spcPts val="300"/>
        </a:spcAft>
        <a:buFont typeface="Arial" panose="020B0604020202020204" pitchFamily="34" charset="0"/>
        <a:buChar char="•"/>
        <a:defRPr sz="1000" kern="1200">
          <a:solidFill>
            <a:schemeClr val="tx1"/>
          </a:solidFill>
          <a:latin typeface="+mn-lt"/>
          <a:ea typeface="MS PGothic" panose="020B0600070205080204" pitchFamily="34" charset="-128"/>
          <a:cs typeface="+mn-cs"/>
        </a:defRPr>
      </a:lvl3pPr>
      <a:lvl4pPr marL="347663" indent="-174625" algn="l" rtl="0" eaLnBrk="0" fontAlgn="base" hangingPunct="0">
        <a:spcBef>
          <a:spcPct val="0"/>
        </a:spcBef>
        <a:spcAft>
          <a:spcPts val="300"/>
        </a:spcAft>
        <a:buFont typeface="Arial" panose="020B0604020202020204" pitchFamily="34" charset="0"/>
        <a:buChar char="–"/>
        <a:defRPr sz="900" kern="1200">
          <a:solidFill>
            <a:schemeClr val="tx1"/>
          </a:solidFill>
          <a:latin typeface="+mn-lt"/>
          <a:ea typeface="MS PGothic" panose="020B0600070205080204" pitchFamily="34" charset="-128"/>
          <a:cs typeface="+mn-cs"/>
        </a:defRPr>
      </a:lvl4pPr>
      <a:lvl5pPr marL="511175" indent="-128588" algn="l" rtl="0" eaLnBrk="0" fontAlgn="base" hangingPunct="0">
        <a:spcBef>
          <a:spcPct val="0"/>
        </a:spcBef>
        <a:spcAft>
          <a:spcPts val="300"/>
        </a:spcAft>
        <a:buFont typeface="Arial" panose="020B0604020202020204" pitchFamily="34" charset="0"/>
        <a:buChar char="•"/>
        <a:defRPr sz="900" kern="1200">
          <a:solidFill>
            <a:schemeClr val="tx1"/>
          </a:solidFill>
          <a:latin typeface="+mn-lt"/>
          <a:ea typeface="MS PGothic" panose="020B0600070205080204" pitchFamily="34" charset="-128"/>
          <a:cs typeface="+mn-cs"/>
        </a:defRPr>
      </a:lvl5pPr>
      <a:lvl6pPr marL="732235" indent="-173831" algn="l" defTabSz="685800" rtl="0" eaLnBrk="1" latinLnBrk="0" hangingPunct="1">
        <a:lnSpc>
          <a:spcPct val="100000"/>
        </a:lnSpc>
        <a:spcBef>
          <a:spcPts val="0"/>
        </a:spcBef>
        <a:spcAft>
          <a:spcPts val="300"/>
        </a:spcAft>
        <a:buFont typeface="Arial" pitchFamily="34" charset="0"/>
        <a:buChar char="–"/>
        <a:defRPr sz="900" kern="1200">
          <a:solidFill>
            <a:schemeClr val="tx1"/>
          </a:solidFill>
          <a:latin typeface="+mn-lt"/>
          <a:ea typeface="+mn-ea"/>
          <a:cs typeface="+mn-cs"/>
        </a:defRPr>
      </a:lvl6pPr>
      <a:lvl7pPr marL="732235" indent="-173831" algn="l" defTabSz="685800" rtl="0" eaLnBrk="1" latinLnBrk="0" hangingPunct="1">
        <a:lnSpc>
          <a:spcPct val="100000"/>
        </a:lnSpc>
        <a:spcBef>
          <a:spcPts val="0"/>
        </a:spcBef>
        <a:spcAft>
          <a:spcPts val="300"/>
        </a:spcAft>
        <a:buFont typeface="Arial" pitchFamily="34" charset="0"/>
        <a:buChar char="–"/>
        <a:defRPr sz="900" kern="1200">
          <a:solidFill>
            <a:schemeClr val="tx1"/>
          </a:solidFill>
          <a:latin typeface="+mn-lt"/>
          <a:ea typeface="+mn-ea"/>
          <a:cs typeface="+mn-cs"/>
        </a:defRPr>
      </a:lvl7pPr>
      <a:lvl8pPr marL="731044" indent="-172641" algn="l" defTabSz="685800" rtl="0" eaLnBrk="1" latinLnBrk="0" hangingPunct="1">
        <a:lnSpc>
          <a:spcPct val="100000"/>
        </a:lnSpc>
        <a:spcBef>
          <a:spcPts val="0"/>
        </a:spcBef>
        <a:spcAft>
          <a:spcPts val="300"/>
        </a:spcAft>
        <a:buFont typeface="Arial" pitchFamily="34" charset="0"/>
        <a:buChar char="–"/>
        <a:defRPr sz="900" kern="1200">
          <a:solidFill>
            <a:schemeClr val="tx1"/>
          </a:solidFill>
          <a:latin typeface="+mn-lt"/>
          <a:ea typeface="+mn-ea"/>
          <a:cs typeface="+mn-cs"/>
        </a:defRPr>
      </a:lvl8pPr>
      <a:lvl9pPr marL="732235" indent="-173831" algn="l" defTabSz="685800" rtl="0" eaLnBrk="1" latinLnBrk="0" hangingPunct="1">
        <a:lnSpc>
          <a:spcPct val="100000"/>
        </a:lnSpc>
        <a:spcBef>
          <a:spcPts val="0"/>
        </a:spcBef>
        <a:spcAft>
          <a:spcPts val="300"/>
        </a:spcAft>
        <a:buFont typeface="Arial" pitchFamily="34" charset="0"/>
        <a:buChar char="–"/>
        <a:defRPr sz="9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6A67E77-C2ED-4D67-8516-3F43B98BBFFB}"/>
              </a:ext>
            </a:extLst>
          </p:cNvPr>
          <p:cNvSpPr>
            <a:spLocks noGrp="1"/>
          </p:cNvSpPr>
          <p:nvPr>
            <p:ph type="title"/>
          </p:nvPr>
        </p:nvSpPr>
        <p:spPr>
          <a:xfrm>
            <a:off x="685800" y="314325"/>
            <a:ext cx="7735888" cy="1257300"/>
          </a:xfrm>
        </p:spPr>
        <p:txBody>
          <a:bodyPr rtlCol="0">
            <a:noAutofit/>
          </a:bodyPr>
          <a:lstStyle/>
          <a:p>
            <a:pPr eaLnBrk="1" fontAlgn="auto" hangingPunct="1">
              <a:lnSpc>
                <a:spcPct val="90000"/>
              </a:lnSpc>
              <a:spcAft>
                <a:spcPts val="0"/>
              </a:spcAft>
              <a:defRPr/>
            </a:pPr>
            <a:r>
              <a:rPr lang="en-US" altLang="zh-CN" sz="2400" dirty="0">
                <a:latin typeface="Cambria" panose="02040503050406030204" pitchFamily="18" charset="0"/>
              </a:rPr>
              <a:t>3D Scene Reconstruction with </a:t>
            </a:r>
            <a:br>
              <a:rPr lang="en-US" altLang="zh-CN" sz="2400" dirty="0">
                <a:latin typeface="Cambria" panose="02040503050406030204" pitchFamily="18" charset="0"/>
              </a:rPr>
            </a:br>
            <a:r>
              <a:rPr lang="en-US" altLang="zh-CN" sz="2400" dirty="0">
                <a:latin typeface="Cambria" panose="02040503050406030204" pitchFamily="18" charset="0"/>
              </a:rPr>
              <a:t>Sparse LiDAR Data and Monocular Image</a:t>
            </a:r>
            <a:br>
              <a:rPr lang="en-US" altLang="zh-CN" sz="2400" dirty="0">
                <a:latin typeface="Cambria" panose="02040503050406030204" pitchFamily="18" charset="0"/>
              </a:rPr>
            </a:br>
            <a:r>
              <a:rPr lang="en-US" altLang="zh-CN" sz="2400" dirty="0">
                <a:latin typeface="Cambria" panose="02040503050406030204" pitchFamily="18" charset="0"/>
              </a:rPr>
              <a:t> in Single Frame</a:t>
            </a:r>
            <a:endParaRPr lang="en-US" dirty="0">
              <a:ea typeface="+mj-ea"/>
              <a:cs typeface="+mj-cs"/>
            </a:endParaRPr>
          </a:p>
        </p:txBody>
      </p:sp>
      <p:sp>
        <p:nvSpPr>
          <p:cNvPr id="18436" name="Subtitle 1">
            <a:extLst>
              <a:ext uri="{FF2B5EF4-FFF2-40B4-BE49-F238E27FC236}">
                <a16:creationId xmlns:a16="http://schemas.microsoft.com/office/drawing/2014/main" xmlns="" id="{23ABE1AD-F349-42B1-85D5-523FDF59BF12}"/>
              </a:ext>
            </a:extLst>
          </p:cNvPr>
          <p:cNvSpPr>
            <a:spLocks noGrp="1"/>
          </p:cNvSpPr>
          <p:nvPr>
            <p:ph type="body" sz="quarter" idx="10"/>
          </p:nvPr>
        </p:nvSpPr>
        <p:spPr>
          <a:xfrm>
            <a:off x="685800" y="1628775"/>
            <a:ext cx="7731125" cy="1933575"/>
          </a:xfrm>
        </p:spPr>
        <p:txBody>
          <a:bodyPr/>
          <a:lstStyle/>
          <a:p>
            <a:r>
              <a:rPr lang="en-US" altLang="zh-CN" sz="2300" i="1" dirty="0">
                <a:latin typeface="Times New Roman" panose="02020603050405020304" pitchFamily="18" charset="0"/>
                <a:cs typeface="Times New Roman" panose="02020603050405020304" pitchFamily="18" charset="0"/>
              </a:rPr>
              <a:t>Yuanxin Zhong, </a:t>
            </a:r>
            <a:r>
              <a:rPr lang="en-US" altLang="zh-CN" sz="2300" i="1" dirty="0" err="1">
                <a:latin typeface="Times New Roman" panose="02020603050405020304" pitchFamily="18" charset="0"/>
                <a:cs typeface="Times New Roman" panose="02020603050405020304" pitchFamily="18" charset="0"/>
              </a:rPr>
              <a:t>Sijia</a:t>
            </a:r>
            <a:r>
              <a:rPr lang="en-US" altLang="zh-CN" sz="2300" i="1" dirty="0">
                <a:latin typeface="Times New Roman" panose="02020603050405020304" pitchFamily="18" charset="0"/>
                <a:cs typeface="Times New Roman" panose="02020603050405020304" pitchFamily="18" charset="0"/>
              </a:rPr>
              <a:t> Wang, </a:t>
            </a:r>
            <a:r>
              <a:rPr lang="en-US" altLang="zh-CN" sz="2300" i="1" dirty="0" err="1">
                <a:latin typeface="Times New Roman" panose="02020603050405020304" pitchFamily="18" charset="0"/>
                <a:cs typeface="Times New Roman" panose="02020603050405020304" pitchFamily="18" charset="0"/>
              </a:rPr>
              <a:t>Shichao</a:t>
            </a:r>
            <a:r>
              <a:rPr lang="en-US" altLang="zh-CN" sz="2300" i="1" dirty="0">
                <a:latin typeface="Times New Roman" panose="02020603050405020304" pitchFamily="18" charset="0"/>
                <a:cs typeface="Times New Roman" panose="02020603050405020304" pitchFamily="18" charset="0"/>
              </a:rPr>
              <a:t> </a:t>
            </a:r>
            <a:r>
              <a:rPr lang="en-US" altLang="zh-CN" sz="2300" i="1" dirty="0" err="1">
                <a:latin typeface="Times New Roman" panose="02020603050405020304" pitchFamily="18" charset="0"/>
                <a:cs typeface="Times New Roman" panose="02020603050405020304" pitchFamily="18" charset="0"/>
              </a:rPr>
              <a:t>Xie</a:t>
            </a:r>
            <a:r>
              <a:rPr lang="en-US" altLang="zh-CN" sz="2300" i="1" dirty="0">
                <a:latin typeface="Times New Roman" panose="02020603050405020304" pitchFamily="18" charset="0"/>
                <a:cs typeface="Times New Roman" panose="02020603050405020304" pitchFamily="18" charset="0"/>
              </a:rPr>
              <a:t>, Zhong Cao, Kun Jiang, and </a:t>
            </a:r>
            <a:r>
              <a:rPr lang="en-US" altLang="zh-CN" sz="2300" i="1" dirty="0" err="1">
                <a:latin typeface="Times New Roman" panose="02020603050405020304" pitchFamily="18" charset="0"/>
                <a:cs typeface="Times New Roman" panose="02020603050405020304" pitchFamily="18" charset="0"/>
              </a:rPr>
              <a:t>Diange</a:t>
            </a:r>
            <a:r>
              <a:rPr lang="en-US" altLang="zh-CN" sz="2300" i="1" dirty="0">
                <a:latin typeface="Times New Roman" panose="02020603050405020304" pitchFamily="18" charset="0"/>
                <a:cs typeface="Times New Roman" panose="02020603050405020304" pitchFamily="18" charset="0"/>
              </a:rPr>
              <a:t> </a:t>
            </a:r>
            <a:r>
              <a:rPr lang="en-US" altLang="zh-CN" sz="2300" i="1" dirty="0" smtClean="0">
                <a:latin typeface="Times New Roman" panose="02020603050405020304" pitchFamily="18" charset="0"/>
                <a:cs typeface="Times New Roman" panose="02020603050405020304" pitchFamily="18" charset="0"/>
              </a:rPr>
              <a:t>Yang,</a:t>
            </a:r>
          </a:p>
          <a:p>
            <a:r>
              <a:rPr lang="en-US" altLang="zh-CN" sz="2300" i="1" dirty="0" smtClean="0">
                <a:latin typeface="Times New Roman" panose="02020603050405020304" pitchFamily="18" charset="0"/>
                <a:cs typeface="Times New Roman" panose="02020603050405020304" pitchFamily="18" charset="0"/>
              </a:rPr>
              <a:t>Tsinghua University</a:t>
            </a:r>
            <a:endParaRPr lang="en-US" altLang="zh-CN" sz="2300" i="1" dirty="0">
              <a:latin typeface="Times New Roman" panose="02020603050405020304" pitchFamily="18" charset="0"/>
              <a:cs typeface="Times New Roman" panose="02020603050405020304" pitchFamily="18" charset="0"/>
            </a:endParaRPr>
          </a:p>
          <a:p>
            <a:pPr lvl="1" eaLnBrk="1" hangingPunct="1">
              <a:buFont typeface="Arial" charset="0"/>
              <a:buNone/>
              <a:defRPr/>
            </a:pPr>
            <a:endParaRPr lang="en-US" altLang="en-US" sz="2300" dirty="0">
              <a:solidFill>
                <a:schemeClr val="bg1"/>
              </a:solidFill>
              <a:ea typeface="MS PGothic" charset="-128"/>
            </a:endParaRPr>
          </a:p>
        </p:txBody>
      </p:sp>
      <p:pic>
        <p:nvPicPr>
          <p:cNvPr id="16391" name="Picture 7" descr="http://www.tsinghua.edu.cn/publish/newthu/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286249"/>
            <a:ext cx="1819275" cy="5715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Overview</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10</a:t>
            </a:fld>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032330844"/>
              </p:ext>
            </p:extLst>
          </p:nvPr>
        </p:nvGraphicFramePr>
        <p:xfrm>
          <a:off x="628651" y="938269"/>
          <a:ext cx="2268086" cy="916749"/>
        </p:xfrm>
        <a:graphic>
          <a:graphicData uri="http://schemas.openxmlformats.org/drawingml/2006/table">
            <a:tbl>
              <a:tblPr bandRow="1">
                <a:tableStyleId>{5C22544A-7EE6-4342-B048-85BDC9FD1C3A}</a:tableStyleId>
              </a:tblPr>
              <a:tblGrid>
                <a:gridCol w="2268086">
                  <a:extLst>
                    <a:ext uri="{9D8B030D-6E8A-4147-A177-3AD203B41FA5}">
                      <a16:colId xmlns:a16="http://schemas.microsoft.com/office/drawing/2014/main" xmlns="" val="3347062843"/>
                    </a:ext>
                  </a:extLst>
                </a:gridCol>
              </a:tblGrid>
              <a:tr h="317417">
                <a:tc>
                  <a:txBody>
                    <a:bodyPr/>
                    <a:lstStyle/>
                    <a:p>
                      <a:pPr algn="ctr"/>
                      <a:r>
                        <a:rPr lang="en-US" altLang="zh-CN" sz="1700" b="1" dirty="0" smtClean="0">
                          <a:solidFill>
                            <a:schemeClr val="bg1"/>
                          </a:solidFill>
                          <a:latin typeface="Calibri" panose="020F0502020204030204" pitchFamily="34" charset="0"/>
                        </a:rPr>
                        <a:t>Monocular Color</a:t>
                      </a:r>
                      <a:r>
                        <a:rPr lang="en-US" altLang="zh-CN" sz="1700" b="1" baseline="0" dirty="0" smtClean="0">
                          <a:solidFill>
                            <a:schemeClr val="bg1"/>
                          </a:solidFill>
                          <a:latin typeface="Calibri" panose="020F0502020204030204" pitchFamily="34" charset="0"/>
                        </a:rPr>
                        <a:t> Image</a:t>
                      </a:r>
                      <a:endParaRPr lang="zh-CN" altLang="en-US" sz="1700" b="1" dirty="0">
                        <a:solidFill>
                          <a:schemeClr val="bg1"/>
                        </a:solidFill>
                        <a:latin typeface="Calibri" panose="020F0502020204030204" pitchFamily="34" charset="0"/>
                      </a:endParaRPr>
                    </a:p>
                  </a:txBody>
                  <a:tcPr marL="63483" marR="63483" marT="31742" marB="31742" anchor="ctr">
                    <a:solidFill>
                      <a:srgbClr val="996600"/>
                    </a:solidFill>
                  </a:tcPr>
                </a:tc>
                <a:extLst>
                  <a:ext uri="{0D108BD9-81ED-4DB2-BD59-A6C34878D82A}">
                    <a16:rowId xmlns:a16="http://schemas.microsoft.com/office/drawing/2014/main" xmlns="" val="3066888468"/>
                  </a:ext>
                </a:extLst>
              </a:tr>
              <a:tr h="594185">
                <a:tc>
                  <a:txBody>
                    <a:bodyPr/>
                    <a:lstStyle/>
                    <a:p>
                      <a:pPr algn="ctr"/>
                      <a:r>
                        <a:rPr lang="en-US" altLang="zh-CN" sz="1700" dirty="0" smtClean="0"/>
                        <a:t>Colors, Texture, </a:t>
                      </a:r>
                    </a:p>
                    <a:p>
                      <a:pPr algn="ctr"/>
                      <a:r>
                        <a:rPr lang="en-US" altLang="zh-CN" sz="1700" dirty="0" smtClean="0"/>
                        <a:t>Adjacency</a:t>
                      </a:r>
                    </a:p>
                  </a:txBody>
                  <a:tcPr marL="63483" marR="63483" marT="31742" marB="31742" anchor="ctr">
                    <a:solidFill>
                      <a:srgbClr val="D9D9D9"/>
                    </a:solidFill>
                  </a:tcPr>
                </a:tc>
                <a:extLst>
                  <a:ext uri="{0D108BD9-81ED-4DB2-BD59-A6C34878D82A}">
                    <a16:rowId xmlns:a16="http://schemas.microsoft.com/office/drawing/2014/main" xmlns="" val="296357803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29741719"/>
              </p:ext>
            </p:extLst>
          </p:nvPr>
        </p:nvGraphicFramePr>
        <p:xfrm>
          <a:off x="628651" y="2839816"/>
          <a:ext cx="2262940" cy="951870"/>
        </p:xfrm>
        <a:graphic>
          <a:graphicData uri="http://schemas.openxmlformats.org/drawingml/2006/table">
            <a:tbl>
              <a:tblPr bandRow="1">
                <a:tableStyleId>{5C22544A-7EE6-4342-B048-85BDC9FD1C3A}</a:tableStyleId>
              </a:tblPr>
              <a:tblGrid>
                <a:gridCol w="2262940">
                  <a:extLst>
                    <a:ext uri="{9D8B030D-6E8A-4147-A177-3AD203B41FA5}">
                      <a16:colId xmlns:a16="http://schemas.microsoft.com/office/drawing/2014/main" xmlns="" val="3347062843"/>
                    </a:ext>
                  </a:extLst>
                </a:gridCol>
              </a:tblGrid>
              <a:tr h="316697">
                <a:tc>
                  <a:txBody>
                    <a:bodyPr/>
                    <a:lstStyle/>
                    <a:p>
                      <a:pPr algn="ctr"/>
                      <a:r>
                        <a:rPr lang="en-US" altLang="zh-CN" sz="1700" b="1" dirty="0" smtClean="0">
                          <a:solidFill>
                            <a:schemeClr val="bg1"/>
                          </a:solidFill>
                          <a:latin typeface="Calibri" panose="020F0502020204030204" pitchFamily="34" charset="0"/>
                        </a:rPr>
                        <a:t>LiDAR</a:t>
                      </a:r>
                      <a:r>
                        <a:rPr lang="en-US" altLang="zh-CN" sz="1700" b="1" baseline="0" dirty="0" smtClean="0">
                          <a:solidFill>
                            <a:schemeClr val="bg1"/>
                          </a:solidFill>
                          <a:latin typeface="Calibri" panose="020F0502020204030204" pitchFamily="34" charset="0"/>
                        </a:rPr>
                        <a:t> Point Cloud</a:t>
                      </a:r>
                      <a:endParaRPr lang="zh-CN" altLang="en-US" sz="1700" b="1" dirty="0">
                        <a:solidFill>
                          <a:schemeClr val="bg1"/>
                        </a:solidFill>
                        <a:latin typeface="Calibri" panose="020F0502020204030204" pitchFamily="34" charset="0"/>
                      </a:endParaRPr>
                    </a:p>
                  </a:txBody>
                  <a:tcPr marL="63339" marR="63339" marT="31670" marB="31670" anchor="ctr">
                    <a:solidFill>
                      <a:srgbClr val="008080"/>
                    </a:solidFill>
                  </a:tcPr>
                </a:tc>
                <a:extLst>
                  <a:ext uri="{0D108BD9-81ED-4DB2-BD59-A6C34878D82A}">
                    <a16:rowId xmlns:a16="http://schemas.microsoft.com/office/drawing/2014/main" xmlns="" val="3066888468"/>
                  </a:ext>
                </a:extLst>
              </a:tr>
              <a:tr h="629450">
                <a:tc>
                  <a:txBody>
                    <a:bodyPr/>
                    <a:lstStyle/>
                    <a:p>
                      <a:pPr algn="ctr"/>
                      <a:r>
                        <a:rPr lang="en-US" altLang="zh-CN" sz="1700" dirty="0" smtClean="0"/>
                        <a:t>Precise Locations</a:t>
                      </a:r>
                    </a:p>
                    <a:p>
                      <a:pPr algn="ctr"/>
                      <a:r>
                        <a:rPr lang="en-US" altLang="zh-CN" sz="1700" dirty="0" smtClean="0"/>
                        <a:t>Spatial Relation</a:t>
                      </a:r>
                      <a:endParaRPr lang="zh-CN" altLang="en-US" sz="1700" dirty="0"/>
                    </a:p>
                  </a:txBody>
                  <a:tcPr marL="63339" marR="63339" marT="31670" marB="31670" anchor="ctr">
                    <a:solidFill>
                      <a:srgbClr val="D9D9D9"/>
                    </a:solidFill>
                  </a:tcPr>
                </a:tc>
                <a:extLst>
                  <a:ext uri="{0D108BD9-81ED-4DB2-BD59-A6C34878D82A}">
                    <a16:rowId xmlns:a16="http://schemas.microsoft.com/office/drawing/2014/main" xmlns="" val="2963578032"/>
                  </a:ext>
                </a:extLst>
              </a:tr>
            </a:tbl>
          </a:graphicData>
        </a:graphic>
      </p:graphicFrame>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786" y="1890169"/>
            <a:ext cx="2762150" cy="833981"/>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22619" t="31966" r="24643" b="37755"/>
          <a:stretch/>
        </p:blipFill>
        <p:spPr>
          <a:xfrm>
            <a:off x="382294" y="3819715"/>
            <a:ext cx="2755883" cy="827720"/>
          </a:xfrm>
          <a:prstGeom prst="rect">
            <a:avLst/>
          </a:prstGeom>
        </p:spPr>
      </p:pic>
      <p:cxnSp>
        <p:nvCxnSpPr>
          <p:cNvPr id="9" name="直接箭头连接符 8"/>
          <p:cNvCxnSpPr/>
          <p:nvPr/>
        </p:nvCxnSpPr>
        <p:spPr>
          <a:xfrm>
            <a:off x="3130203" y="4070085"/>
            <a:ext cx="211103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368372" y="2455140"/>
            <a:ext cx="0" cy="16149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130203" y="2430335"/>
            <a:ext cx="211103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278407" y="1702353"/>
            <a:ext cx="1895168" cy="738664"/>
          </a:xfrm>
          <a:prstGeom prst="rect">
            <a:avLst/>
          </a:prstGeom>
          <a:noFill/>
        </p:spPr>
        <p:txBody>
          <a:bodyPr wrap="square" rtlCol="0">
            <a:spAutoFit/>
          </a:bodyPr>
          <a:lstStyle/>
          <a:p>
            <a:pPr algn="ctr"/>
            <a:r>
              <a:rPr lang="en-US" altLang="zh-CN" sz="2100" dirty="0"/>
              <a:t>Image Segmentation</a:t>
            </a:r>
            <a:endParaRPr lang="zh-CN" altLang="en-US" sz="2100" dirty="0"/>
          </a:p>
        </p:txBody>
      </p:sp>
      <p:sp>
        <p:nvSpPr>
          <p:cNvPr id="17" name="文本框 16"/>
          <p:cNvSpPr txBox="1"/>
          <p:nvPr/>
        </p:nvSpPr>
        <p:spPr>
          <a:xfrm>
            <a:off x="3358321" y="3084918"/>
            <a:ext cx="1654801" cy="369332"/>
          </a:xfrm>
          <a:prstGeom prst="rect">
            <a:avLst/>
          </a:prstGeom>
          <a:noFill/>
        </p:spPr>
        <p:txBody>
          <a:bodyPr wrap="square" rtlCol="0">
            <a:spAutoFit/>
          </a:bodyPr>
          <a:lstStyle/>
          <a:p>
            <a:r>
              <a:rPr lang="zh-CN" altLang="en-US" dirty="0"/>
              <a:t>（</a:t>
            </a:r>
            <a:r>
              <a:rPr lang="en-US" altLang="zh-CN" dirty="0"/>
              <a:t>Alignment</a:t>
            </a:r>
            <a:r>
              <a:rPr lang="zh-CN" altLang="en-US" dirty="0"/>
              <a:t>）</a:t>
            </a:r>
            <a:endParaRPr lang="zh-CN" altLang="en-US" dirty="0"/>
          </a:p>
        </p:txBody>
      </p:sp>
      <p:sp>
        <p:nvSpPr>
          <p:cNvPr id="18" name="文本框 17"/>
          <p:cNvSpPr txBox="1"/>
          <p:nvPr/>
        </p:nvSpPr>
        <p:spPr>
          <a:xfrm>
            <a:off x="3123936" y="4107018"/>
            <a:ext cx="2201197" cy="738664"/>
          </a:xfrm>
          <a:prstGeom prst="rect">
            <a:avLst/>
          </a:prstGeom>
          <a:noFill/>
        </p:spPr>
        <p:txBody>
          <a:bodyPr wrap="square" rtlCol="0">
            <a:spAutoFit/>
          </a:bodyPr>
          <a:lstStyle/>
          <a:p>
            <a:pPr algn="ctr"/>
            <a:r>
              <a:rPr lang="en-US" altLang="zh-CN" sz="2100" dirty="0"/>
              <a:t>Point Cloud Segmentation</a:t>
            </a:r>
            <a:endParaRPr lang="zh-CN" altLang="en-US" sz="2100" dirty="0"/>
          </a:p>
        </p:txBody>
      </p:sp>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27974" t="37642" r="42000" b="33841"/>
          <a:stretch/>
        </p:blipFill>
        <p:spPr>
          <a:xfrm>
            <a:off x="5232889" y="1833866"/>
            <a:ext cx="1791929" cy="890284"/>
          </a:xfrm>
          <a:prstGeom prst="rect">
            <a:avLst/>
          </a:prstGeom>
        </p:spPr>
      </p:pic>
      <p:pic>
        <p:nvPicPr>
          <p:cNvPr id="20" name="图片 19"/>
          <p:cNvPicPr>
            <a:picLocks noChangeAspect="1"/>
          </p:cNvPicPr>
          <p:nvPr/>
        </p:nvPicPr>
        <p:blipFill rotWithShape="1">
          <a:blip r:embed="rId5" cstate="print">
            <a:extLst>
              <a:ext uri="{28A0092B-C50C-407E-A947-70E740481C1C}">
                <a14:useLocalDpi xmlns:a14="http://schemas.microsoft.com/office/drawing/2010/main" val="0"/>
              </a:ext>
            </a:extLst>
          </a:blip>
          <a:srcRect l="28671" t="38093" r="42018" b="33929"/>
          <a:stretch/>
        </p:blipFill>
        <p:spPr>
          <a:xfrm>
            <a:off x="5244927" y="3710100"/>
            <a:ext cx="1791929" cy="894761"/>
          </a:xfrm>
          <a:prstGeom prst="rect">
            <a:avLst/>
          </a:prstGeom>
        </p:spPr>
      </p:pic>
      <p:sp>
        <p:nvSpPr>
          <p:cNvPr id="23" name="右大括号 22"/>
          <p:cNvSpPr/>
          <p:nvPr/>
        </p:nvSpPr>
        <p:spPr>
          <a:xfrm>
            <a:off x="7129211" y="2279007"/>
            <a:ext cx="336840" cy="2187354"/>
          </a:xfrm>
          <a:prstGeom prst="rightBrace">
            <a:avLst>
              <a:gd name="adj1" fmla="val 63532"/>
              <a:gd name="adj2" fmla="val 47977"/>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p:cNvSpPr txBox="1"/>
          <p:nvPr/>
        </p:nvSpPr>
        <p:spPr>
          <a:xfrm>
            <a:off x="7558406" y="3084918"/>
            <a:ext cx="1225606" cy="461665"/>
          </a:xfrm>
          <a:prstGeom prst="rect">
            <a:avLst/>
          </a:prstGeom>
          <a:noFill/>
        </p:spPr>
        <p:txBody>
          <a:bodyPr wrap="square" rtlCol="0">
            <a:spAutoFit/>
          </a:bodyPr>
          <a:lstStyle/>
          <a:p>
            <a:r>
              <a:rPr lang="en-US" altLang="zh-CN" sz="2400" b="1" dirty="0"/>
              <a:t>Fusion</a:t>
            </a:r>
            <a:endParaRPr lang="zh-CN" altLang="en-US" sz="2400" b="1" dirty="0"/>
          </a:p>
        </p:txBody>
      </p:sp>
      <p:sp>
        <p:nvSpPr>
          <p:cNvPr id="26" name="矩形 25"/>
          <p:cNvSpPr/>
          <p:nvPr/>
        </p:nvSpPr>
        <p:spPr>
          <a:xfrm>
            <a:off x="265454" y="816523"/>
            <a:ext cx="2920598" cy="3888828"/>
          </a:xfrm>
          <a:prstGeom prst="rect">
            <a:avLst/>
          </a:prstGeom>
          <a:solidFill>
            <a:srgbClr val="BFBFBF">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Times New Roman" panose="02020603050405020304" pitchFamily="18" charset="0"/>
                <a:cs typeface="Times New Roman" panose="02020603050405020304" pitchFamily="18" charset="0"/>
              </a:rPr>
              <a:t>Data Source:</a:t>
            </a:r>
          </a:p>
          <a:p>
            <a:pPr algn="ctr"/>
            <a:r>
              <a:rPr lang="en-US" altLang="zh-CN" sz="2400" b="1" dirty="0">
                <a:solidFill>
                  <a:schemeClr val="tx1"/>
                </a:solidFill>
                <a:latin typeface="Times New Roman" panose="02020603050405020304" pitchFamily="18" charset="0"/>
                <a:cs typeface="Times New Roman" panose="02020603050405020304" pitchFamily="18" charset="0"/>
              </a:rPr>
              <a:t>KITTI Dataset</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35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 Cloud Segmentation</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11</a:t>
            </a:fld>
            <a:endParaRPr lang="zh-CN" altLang="en-US"/>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22619" t="31967" r="24643" b="41435"/>
          <a:stretch/>
        </p:blipFill>
        <p:spPr>
          <a:xfrm>
            <a:off x="3352800" y="1644638"/>
            <a:ext cx="5049335" cy="1332196"/>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20387" t="39807" r="30146" b="34162"/>
          <a:stretch/>
        </p:blipFill>
        <p:spPr>
          <a:xfrm>
            <a:off x="3352799" y="3072697"/>
            <a:ext cx="5049335" cy="1390030"/>
          </a:xfrm>
          <a:prstGeom prst="rect">
            <a:avLst/>
          </a:prstGeom>
        </p:spPr>
      </p:pic>
      <p:sp>
        <p:nvSpPr>
          <p:cNvPr id="7" name="文本框 6"/>
          <p:cNvSpPr txBox="1"/>
          <p:nvPr/>
        </p:nvSpPr>
        <p:spPr>
          <a:xfrm>
            <a:off x="521563" y="2665210"/>
            <a:ext cx="2662084" cy="646331"/>
          </a:xfrm>
          <a:prstGeom prst="rect">
            <a:avLst/>
          </a:prstGeom>
          <a:noFill/>
        </p:spPr>
        <p:txBody>
          <a:bodyPr wrap="square" rtlCol="0">
            <a:spAutoFit/>
          </a:bodyPr>
          <a:lstStyle/>
          <a:p>
            <a:r>
              <a:rPr lang="en-US" altLang="zh-CN" dirty="0"/>
              <a:t>Cropping:</a:t>
            </a:r>
          </a:p>
          <a:p>
            <a:r>
              <a:rPr lang="en-US" altLang="zh-CN" dirty="0"/>
              <a:t>Fit the </a:t>
            </a:r>
            <a:r>
              <a:rPr lang="en-US" altLang="zh-CN" dirty="0" err="1"/>
              <a:t>FoV</a:t>
            </a:r>
            <a:r>
              <a:rPr lang="en-US" altLang="zh-CN" dirty="0"/>
              <a:t> of the image</a:t>
            </a:r>
          </a:p>
        </p:txBody>
      </p:sp>
      <p:sp>
        <p:nvSpPr>
          <p:cNvPr id="9" name="文本框 8"/>
          <p:cNvSpPr txBox="1"/>
          <p:nvPr/>
        </p:nvSpPr>
        <p:spPr>
          <a:xfrm>
            <a:off x="1600200" y="946307"/>
            <a:ext cx="6327058" cy="738664"/>
          </a:xfrm>
          <a:prstGeom prst="rect">
            <a:avLst/>
          </a:prstGeom>
          <a:noFill/>
        </p:spPr>
        <p:txBody>
          <a:bodyPr wrap="square" rtlCol="0">
            <a:spAutoFit/>
          </a:bodyPr>
          <a:lstStyle/>
          <a:p>
            <a:r>
              <a:rPr lang="en-US" altLang="zh-CN" sz="2100" b="1" dirty="0"/>
              <a:t>Object</a:t>
            </a:r>
            <a:r>
              <a:rPr lang="en-US" altLang="zh-CN" sz="2100" dirty="0"/>
              <a:t>: </a:t>
            </a:r>
            <a:r>
              <a:rPr lang="en-US" altLang="zh-CN" sz="2100" b="1" dirty="0"/>
              <a:t>Point Cloud </a:t>
            </a:r>
            <a:r>
              <a:rPr lang="zh-CN" altLang="en-US" sz="2100" b="1" dirty="0"/>
              <a:t>→ </a:t>
            </a:r>
            <a:r>
              <a:rPr lang="en-US" altLang="zh-CN" sz="2100" b="1" dirty="0"/>
              <a:t>Cropped Point Cloud </a:t>
            </a:r>
          </a:p>
          <a:p>
            <a:r>
              <a:rPr lang="en-US" altLang="zh-CN" sz="2100" dirty="0"/>
              <a:t> </a:t>
            </a:r>
            <a:r>
              <a:rPr lang="en-US" altLang="zh-CN" sz="2100" dirty="0"/>
              <a:t>                  </a:t>
            </a:r>
            <a:r>
              <a:rPr lang="zh-CN" altLang="en-US" sz="2100" dirty="0"/>
              <a:t>→ </a:t>
            </a:r>
            <a:r>
              <a:rPr lang="en-US" altLang="zh-CN" sz="2100" dirty="0"/>
              <a:t>Semantic Point Cloud Segments</a:t>
            </a:r>
            <a:endParaRPr lang="zh-CN" altLang="en-US" sz="2100" dirty="0"/>
          </a:p>
        </p:txBody>
      </p:sp>
    </p:spTree>
    <p:extLst>
      <p:ext uri="{BB962C8B-B14F-4D97-AF65-F5344CB8AC3E}">
        <p14:creationId xmlns:p14="http://schemas.microsoft.com/office/powerpoint/2010/main" val="558498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 Cloud Segmentation</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12</a:t>
            </a:fld>
            <a:endParaRPr lang="zh-CN" altLang="en-US"/>
          </a:p>
        </p:txBody>
      </p:sp>
      <p:sp>
        <p:nvSpPr>
          <p:cNvPr id="4" name="文本框 3"/>
          <p:cNvSpPr txBox="1"/>
          <p:nvPr/>
        </p:nvSpPr>
        <p:spPr>
          <a:xfrm>
            <a:off x="1600200" y="946307"/>
            <a:ext cx="6327058" cy="738664"/>
          </a:xfrm>
          <a:prstGeom prst="rect">
            <a:avLst/>
          </a:prstGeom>
          <a:noFill/>
        </p:spPr>
        <p:txBody>
          <a:bodyPr wrap="square" rtlCol="0">
            <a:spAutoFit/>
          </a:bodyPr>
          <a:lstStyle/>
          <a:p>
            <a:r>
              <a:rPr lang="en-US" altLang="zh-CN" sz="2100" b="1" dirty="0"/>
              <a:t>Object</a:t>
            </a:r>
            <a:r>
              <a:rPr lang="en-US" altLang="zh-CN" sz="2100" dirty="0"/>
              <a:t>: Point Cloud </a:t>
            </a:r>
            <a:r>
              <a:rPr lang="zh-CN" altLang="en-US" sz="2100" dirty="0"/>
              <a:t>→ </a:t>
            </a:r>
            <a:r>
              <a:rPr lang="en-US" altLang="zh-CN" sz="2100" b="1" dirty="0"/>
              <a:t>Cropped Point Cloud </a:t>
            </a:r>
          </a:p>
          <a:p>
            <a:r>
              <a:rPr lang="en-US" altLang="zh-CN" sz="2100" b="1" dirty="0"/>
              <a:t> </a:t>
            </a:r>
            <a:r>
              <a:rPr lang="en-US" altLang="zh-CN" sz="2100" b="1" dirty="0"/>
              <a:t>                  </a:t>
            </a:r>
            <a:r>
              <a:rPr lang="zh-CN" altLang="en-US" sz="2100" b="1" dirty="0"/>
              <a:t>→ </a:t>
            </a:r>
            <a:r>
              <a:rPr lang="en-US" altLang="zh-CN" sz="2100" b="1" dirty="0"/>
              <a:t>Semantic Point Cloud Segments</a:t>
            </a:r>
            <a:endParaRPr lang="zh-CN" altLang="en-US" sz="2100" b="1" dirty="0"/>
          </a:p>
        </p:txBody>
      </p:sp>
      <p:pic>
        <p:nvPicPr>
          <p:cNvPr id="8" name="图片 7"/>
          <p:cNvPicPr/>
          <p:nvPr/>
        </p:nvPicPr>
        <p:blipFill rotWithShape="1">
          <a:blip r:embed="rId3" cstate="print">
            <a:extLst>
              <a:ext uri="{28A0092B-C50C-407E-A947-70E740481C1C}">
                <a14:useLocalDpi xmlns:a14="http://schemas.microsoft.com/office/drawing/2010/main" val="0"/>
              </a:ext>
            </a:extLst>
          </a:blip>
          <a:srcRect/>
          <a:stretch/>
        </p:blipFill>
        <p:spPr bwMode="auto">
          <a:xfrm>
            <a:off x="5741005" y="1812410"/>
            <a:ext cx="2822472" cy="2839273"/>
          </a:xfrm>
          <a:prstGeom prst="rect">
            <a:avLst/>
          </a:prstGeom>
          <a:ln>
            <a:noFill/>
          </a:ln>
          <a:extLst>
            <a:ext uri="{53640926-AAD7-44D8-BBD7-CCE9431645EC}">
              <a14:shadowObscured xmlns:a14="http://schemas.microsoft.com/office/drawing/2010/main"/>
            </a:ext>
          </a:extLst>
        </p:spPr>
      </p:pic>
      <p:sp>
        <p:nvSpPr>
          <p:cNvPr id="9" name="圆角矩形 8"/>
          <p:cNvSpPr/>
          <p:nvPr/>
        </p:nvSpPr>
        <p:spPr>
          <a:xfrm>
            <a:off x="2302846" y="1883055"/>
            <a:ext cx="1883595" cy="703652"/>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Down Sampling</a:t>
            </a:r>
            <a:endParaRPr lang="en-US" altLang="zh-CN" sz="1500" b="1" dirty="0">
              <a:solidFill>
                <a:schemeClr val="bg1"/>
              </a:solidFill>
              <a:latin typeface="Calibri" panose="020F0502020204030204" pitchFamily="34" charset="0"/>
              <a:ea typeface="微软雅黑" pitchFamily="34" charset="-122"/>
            </a:endParaRPr>
          </a:p>
        </p:txBody>
      </p:sp>
      <p:sp>
        <p:nvSpPr>
          <p:cNvPr id="10" name="圆角矩形 9"/>
          <p:cNvSpPr/>
          <p:nvPr/>
        </p:nvSpPr>
        <p:spPr>
          <a:xfrm>
            <a:off x="2302846" y="2935644"/>
            <a:ext cx="1883595" cy="703652"/>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Support Plane Extraction</a:t>
            </a:r>
            <a:endParaRPr lang="en-US" altLang="zh-CN" sz="1500" b="1" dirty="0">
              <a:solidFill>
                <a:schemeClr val="bg1"/>
              </a:solidFill>
              <a:latin typeface="Calibri" panose="020F0502020204030204" pitchFamily="34" charset="0"/>
              <a:ea typeface="微软雅黑" pitchFamily="34" charset="-122"/>
            </a:endParaRPr>
          </a:p>
        </p:txBody>
      </p:sp>
      <p:sp>
        <p:nvSpPr>
          <p:cNvPr id="11" name="圆角矩形 10"/>
          <p:cNvSpPr/>
          <p:nvPr/>
        </p:nvSpPr>
        <p:spPr>
          <a:xfrm>
            <a:off x="2302846" y="3988234"/>
            <a:ext cx="1883595" cy="703652"/>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Object Clustering</a:t>
            </a:r>
            <a:endParaRPr lang="en-US" altLang="zh-CN" sz="1500" b="1" dirty="0">
              <a:solidFill>
                <a:schemeClr val="bg1"/>
              </a:solidFill>
              <a:latin typeface="Calibri" panose="020F0502020204030204" pitchFamily="34" charset="0"/>
              <a:ea typeface="微软雅黑" pitchFamily="34" charset="-122"/>
            </a:endParaRPr>
          </a:p>
        </p:txBody>
      </p:sp>
      <p:cxnSp>
        <p:nvCxnSpPr>
          <p:cNvPr id="13" name="直接箭头连接符 12"/>
          <p:cNvCxnSpPr>
            <a:stCxn id="9" idx="2"/>
            <a:endCxn id="10" idx="0"/>
          </p:cNvCxnSpPr>
          <p:nvPr/>
        </p:nvCxnSpPr>
        <p:spPr>
          <a:xfrm>
            <a:off x="3244644" y="2586707"/>
            <a:ext cx="0" cy="348937"/>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0" idx="2"/>
          </p:cNvCxnSpPr>
          <p:nvPr/>
        </p:nvCxnSpPr>
        <p:spPr>
          <a:xfrm>
            <a:off x="3244644" y="3639296"/>
            <a:ext cx="0" cy="348938"/>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355113" y="2061756"/>
            <a:ext cx="1197656" cy="646331"/>
          </a:xfrm>
          <a:prstGeom prst="rect">
            <a:avLst/>
          </a:prstGeom>
          <a:noFill/>
        </p:spPr>
        <p:txBody>
          <a:bodyPr wrap="square" rtlCol="0">
            <a:spAutoFit/>
          </a:bodyPr>
          <a:lstStyle/>
          <a:p>
            <a:r>
              <a:rPr lang="en-US" altLang="zh-CN" dirty="0"/>
              <a:t>Voxel Grid</a:t>
            </a:r>
            <a:endParaRPr lang="zh-CN" altLang="en-US" dirty="0"/>
          </a:p>
        </p:txBody>
      </p:sp>
      <p:sp>
        <p:nvSpPr>
          <p:cNvPr id="17" name="文本框 16"/>
          <p:cNvSpPr txBox="1"/>
          <p:nvPr/>
        </p:nvSpPr>
        <p:spPr>
          <a:xfrm>
            <a:off x="4355112" y="3092182"/>
            <a:ext cx="1197656" cy="369332"/>
          </a:xfrm>
          <a:prstGeom prst="rect">
            <a:avLst/>
          </a:prstGeom>
          <a:noFill/>
        </p:spPr>
        <p:txBody>
          <a:bodyPr wrap="square" rtlCol="0">
            <a:spAutoFit/>
          </a:bodyPr>
          <a:lstStyle/>
          <a:p>
            <a:r>
              <a:rPr lang="en-US" altLang="zh-CN" dirty="0"/>
              <a:t>RANSAC</a:t>
            </a:r>
            <a:endParaRPr lang="zh-CN" altLang="en-US" dirty="0"/>
          </a:p>
        </p:txBody>
      </p:sp>
      <p:sp>
        <p:nvSpPr>
          <p:cNvPr id="18" name="文本框 17"/>
          <p:cNvSpPr txBox="1"/>
          <p:nvPr/>
        </p:nvSpPr>
        <p:spPr>
          <a:xfrm>
            <a:off x="4355112" y="4028435"/>
            <a:ext cx="1266482" cy="646331"/>
          </a:xfrm>
          <a:prstGeom prst="rect">
            <a:avLst/>
          </a:prstGeom>
          <a:noFill/>
        </p:spPr>
        <p:txBody>
          <a:bodyPr wrap="square" rtlCol="0">
            <a:spAutoFit/>
          </a:bodyPr>
          <a:lstStyle/>
          <a:p>
            <a:r>
              <a:rPr lang="en-US" altLang="zh-CN" dirty="0"/>
              <a:t>Euclidean Clustering</a:t>
            </a:r>
            <a:endParaRPr lang="zh-CN" altLang="en-US" dirty="0"/>
          </a:p>
        </p:txBody>
      </p:sp>
      <p:pic>
        <p:nvPicPr>
          <p:cNvPr id="1026" name="Picture 2" descr="PCL logo 的图像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517" y="2349220"/>
            <a:ext cx="1521236" cy="204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2799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Image Semantic Segmentation</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13</a:t>
            </a:fld>
            <a:endParaRPr lang="zh-CN" altLang="en-US"/>
          </a:p>
        </p:txBody>
      </p:sp>
      <p:sp>
        <p:nvSpPr>
          <p:cNvPr id="4" name="文本框 3"/>
          <p:cNvSpPr txBox="1"/>
          <p:nvPr/>
        </p:nvSpPr>
        <p:spPr>
          <a:xfrm>
            <a:off x="1541206" y="998335"/>
            <a:ext cx="6327058" cy="738664"/>
          </a:xfrm>
          <a:prstGeom prst="rect">
            <a:avLst/>
          </a:prstGeom>
          <a:noFill/>
        </p:spPr>
        <p:txBody>
          <a:bodyPr wrap="square" rtlCol="0">
            <a:spAutoFit/>
          </a:bodyPr>
          <a:lstStyle/>
          <a:p>
            <a:r>
              <a:rPr lang="en-US" altLang="zh-CN" sz="2100" b="1" dirty="0"/>
              <a:t>Object</a:t>
            </a:r>
            <a:r>
              <a:rPr lang="en-US" altLang="zh-CN" sz="2100" dirty="0"/>
              <a:t>: </a:t>
            </a:r>
            <a:r>
              <a:rPr lang="en-US" altLang="zh-CN" sz="2100" b="1" dirty="0"/>
              <a:t>Image </a:t>
            </a:r>
            <a:r>
              <a:rPr lang="zh-CN" altLang="en-US" sz="2100" b="1" dirty="0"/>
              <a:t>→ </a:t>
            </a:r>
            <a:r>
              <a:rPr lang="en-US" altLang="zh-CN" sz="2100" b="1" dirty="0"/>
              <a:t>Semantic Image Segments </a:t>
            </a:r>
          </a:p>
          <a:p>
            <a:r>
              <a:rPr lang="en-US" altLang="zh-CN" sz="2100" dirty="0"/>
              <a:t> </a:t>
            </a:r>
            <a:r>
              <a:rPr lang="en-US" altLang="zh-CN" sz="2100" dirty="0"/>
              <a:t>                       </a:t>
            </a:r>
            <a:r>
              <a:rPr lang="zh-CN" altLang="en-US" sz="2100" dirty="0"/>
              <a:t>→ </a:t>
            </a:r>
            <a:r>
              <a:rPr lang="en-US" altLang="zh-CN" sz="2100" dirty="0"/>
              <a:t>Semantic Point Cloud Segments</a:t>
            </a:r>
            <a:endParaRPr lang="zh-CN" altLang="en-US" sz="2100" dirty="0"/>
          </a:p>
        </p:txBody>
      </p:sp>
      <p:sp>
        <p:nvSpPr>
          <p:cNvPr id="5" name="矩形 4"/>
          <p:cNvSpPr/>
          <p:nvPr/>
        </p:nvSpPr>
        <p:spPr>
          <a:xfrm>
            <a:off x="1656816" y="3714750"/>
            <a:ext cx="6095837" cy="1015663"/>
          </a:xfrm>
          <a:prstGeom prst="rect">
            <a:avLst/>
          </a:prstGeom>
        </p:spPr>
        <p:txBody>
          <a:bodyPr wrap="square">
            <a:spAutoFit/>
          </a:bodyPr>
          <a:lstStyle/>
          <a:p>
            <a:pPr algn="ctr"/>
            <a:r>
              <a:rPr lang="zh-CN" altLang="en-US" sz="2400" b="1" dirty="0"/>
              <a:t>PSPNet</a:t>
            </a:r>
            <a:endParaRPr lang="en-US" altLang="zh-CN" sz="2400" b="1" dirty="0"/>
          </a:p>
          <a:p>
            <a:pPr algn="ctr"/>
            <a:r>
              <a:rPr lang="en-US" altLang="zh-CN" dirty="0"/>
              <a:t>Zhao</a:t>
            </a:r>
            <a:r>
              <a:rPr lang="en-US" altLang="zh-CN" dirty="0"/>
              <a:t>, H., Shi, J., Qi, X., Wang, X. et al., "Pyramid Scene Parsing Network," </a:t>
            </a:r>
            <a:r>
              <a:rPr lang="en-US" altLang="zh-CN" dirty="0" err="1"/>
              <a:t>arXiv</a:t>
            </a:r>
            <a:r>
              <a:rPr lang="en-US" altLang="zh-CN" dirty="0"/>
              <a:t> preprint, 2016</a:t>
            </a:r>
            <a:endParaRPr lang="zh-CN" altLang="en-US" dirty="0"/>
          </a:p>
        </p:txBody>
      </p:sp>
      <p:pic>
        <p:nvPicPr>
          <p:cNvPr id="6" name="图片 5"/>
          <p:cNvPicPr>
            <a:picLocks noChangeAspect="1"/>
          </p:cNvPicPr>
          <p:nvPr/>
        </p:nvPicPr>
        <p:blipFill>
          <a:blip r:embed="rId2"/>
          <a:stretch>
            <a:fillRect/>
          </a:stretch>
        </p:blipFill>
        <p:spPr>
          <a:xfrm>
            <a:off x="846475" y="1785695"/>
            <a:ext cx="7451051" cy="1857275"/>
          </a:xfrm>
          <a:prstGeom prst="rect">
            <a:avLst/>
          </a:prstGeom>
        </p:spPr>
      </p:pic>
    </p:spTree>
    <p:extLst>
      <p:ext uri="{BB962C8B-B14F-4D97-AF65-F5344CB8AC3E}">
        <p14:creationId xmlns:p14="http://schemas.microsoft.com/office/powerpoint/2010/main" val="1923626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Image Semantic Segmentation</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14</a:t>
            </a:fld>
            <a:endParaRPr lang="zh-CN" altLang="en-US"/>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35284" t="7605" r="20581" b="11271"/>
          <a:stretch/>
        </p:blipFill>
        <p:spPr>
          <a:xfrm>
            <a:off x="304041" y="2111582"/>
            <a:ext cx="3616077" cy="2120964"/>
          </a:xfrm>
          <a:prstGeom prst="rect">
            <a:avLst/>
          </a:prstGeom>
        </p:spPr>
      </p:pic>
      <mc:AlternateContent xmlns:mc="http://schemas.openxmlformats.org/markup-compatibility/2006">
        <mc:Choice xmlns:a14="http://schemas.microsoft.com/office/drawing/2010/main" Requires="a14">
          <p:sp>
            <p:nvSpPr>
              <p:cNvPr id="8" name="矩形 7"/>
              <p:cNvSpPr/>
              <p:nvPr/>
            </p:nvSpPr>
            <p:spPr>
              <a:xfrm>
                <a:off x="4037842" y="2506025"/>
                <a:ext cx="4543039" cy="541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𝑐</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d>
                            <m:dPr>
                              <m:begChr m:val="["/>
                              <m:endChr m:val="]"/>
                              <m:ctrlPr>
                                <a:rPr lang="zh-CN" altLang="en-US" sz="1600" i="1">
                                  <a:latin typeface="Cambria Math" panose="02040503050406030204" pitchFamily="18" charset="0"/>
                                </a:rPr>
                              </m:ctrlPr>
                            </m:dPr>
                            <m:e>
                              <m:m>
                                <m:mPr>
                                  <m:mcs>
                                    <m:mc>
                                      <m:mcPr>
                                        <m:count m:val="2"/>
                                        <m:mcJc m:val="center"/>
                                      </m:mcPr>
                                    </m:mc>
                                  </m:mcs>
                                  <m:ctrlPr>
                                    <a:rPr lang="zh-CN" altLang="en-US" sz="1600" i="1">
                                      <a:latin typeface="Cambria Math" panose="02040503050406030204" pitchFamily="18" charset="0"/>
                                    </a:rPr>
                                  </m:ctrlPr>
                                </m:mPr>
                                <m:mr>
                                  <m:e>
                                    <m:r>
                                      <a:rPr lang="zh-CN" altLang="en-US" sz="1600" b="1" i="1">
                                        <a:latin typeface="Cambria Math" panose="02040503050406030204" pitchFamily="18" charset="0"/>
                                      </a:rPr>
                                      <m:t>𝑷</m:t>
                                    </m:r>
                                  </m:e>
                                  <m:e>
                                    <m:sSub>
                                      <m:sSubPr>
                                        <m:ctrlPr>
                                          <a:rPr lang="zh-CN" altLang="en-US" sz="1600" b="1" i="1">
                                            <a:latin typeface="Cambria Math" panose="02040503050406030204" pitchFamily="18" charset="0"/>
                                          </a:rPr>
                                        </m:ctrlPr>
                                      </m:sSubPr>
                                      <m:e>
                                        <m:r>
                                          <a:rPr lang="zh-CN" altLang="en-US" sz="1600" b="1" i="1">
                                            <a:latin typeface="Cambria Math" panose="02040503050406030204" pitchFamily="18" charset="0"/>
                                          </a:rPr>
                                          <m:t>𝑻</m:t>
                                        </m:r>
                                      </m:e>
                                      <m:sub>
                                        <m:r>
                                          <a:rPr lang="zh-CN" altLang="en-US" sz="1600" b="0" i="1">
                                            <a:latin typeface="Cambria Math" panose="02040503050406030204" pitchFamily="18" charset="0"/>
                                          </a:rPr>
                                          <m:t>𝑐</m:t>
                                        </m:r>
                                      </m:sub>
                                    </m:sSub>
                                  </m:e>
                                </m:mr>
                              </m:m>
                            </m:e>
                          </m:d>
                        </m:e>
                        <m:sub>
                          <m:r>
                            <a:rPr lang="zh-CN" altLang="en-US" sz="1600" b="0" i="0">
                              <a:latin typeface="Cambria Math" panose="02040503050406030204" pitchFamily="18" charset="0"/>
                            </a:rPr>
                            <m:t>3×4</m:t>
                          </m:r>
                        </m:sub>
                      </m:sSub>
                      <m:r>
                        <a:rPr lang="zh-CN" altLang="en-US" sz="1600" b="0" i="0">
                          <a:latin typeface="Cambria Math" panose="02040503050406030204" pitchFamily="18" charset="0"/>
                        </a:rPr>
                        <m:t>⋅</m:t>
                      </m:r>
                      <m:sSub>
                        <m:sSubPr>
                          <m:ctrlPr>
                            <a:rPr lang="zh-CN" altLang="en-US" sz="1600" b="0" i="1">
                              <a:latin typeface="Cambria Math" panose="02040503050406030204" pitchFamily="18" charset="0"/>
                            </a:rPr>
                          </m:ctrlPr>
                        </m:sSubPr>
                        <m:e>
                          <m:d>
                            <m:dPr>
                              <m:begChr m:val="["/>
                              <m:endChr m:val="]"/>
                              <m:ctrlPr>
                                <a:rPr lang="zh-CN" altLang="en-US" sz="1600" b="0" i="1">
                                  <a:latin typeface="Cambria Math" panose="02040503050406030204" pitchFamily="18" charset="0"/>
                                </a:rPr>
                              </m:ctrlPr>
                            </m:dPr>
                            <m:e>
                              <m:m>
                                <m:mPr>
                                  <m:mcs>
                                    <m:mc>
                                      <m:mcPr>
                                        <m:count m:val="2"/>
                                        <m:mcJc m:val="center"/>
                                      </m:mcPr>
                                    </m:mc>
                                  </m:mcs>
                                  <m:ctrlPr>
                                    <a:rPr lang="zh-CN" altLang="en-US" sz="1600" b="0" i="1">
                                      <a:latin typeface="Cambria Math" panose="02040503050406030204" pitchFamily="18" charset="0"/>
                                    </a:rPr>
                                  </m:ctrlPr>
                                </m:mPr>
                                <m:mr>
                                  <m:e>
                                    <m:sSub>
                                      <m:sSubPr>
                                        <m:ctrlPr>
                                          <a:rPr lang="zh-CN" altLang="en-US" sz="1600" b="0" i="1">
                                            <a:latin typeface="Cambria Math" panose="02040503050406030204" pitchFamily="18" charset="0"/>
                                          </a:rPr>
                                        </m:ctrlPr>
                                      </m:sSubPr>
                                      <m:e>
                                        <m:r>
                                          <a:rPr lang="zh-CN" altLang="en-US" sz="1600" b="1" i="1">
                                            <a:latin typeface="Cambria Math" panose="02040503050406030204" pitchFamily="18" charset="0"/>
                                          </a:rPr>
                                          <m:t>𝑹</m:t>
                                        </m:r>
                                      </m:e>
                                      <m:sub>
                                        <m:r>
                                          <a:rPr lang="zh-CN" altLang="en-US" sz="1600" b="0" i="0">
                                            <a:latin typeface="Cambria Math" panose="02040503050406030204" pitchFamily="18" charset="0"/>
                                          </a:rPr>
                                          <m:t>0</m:t>
                                        </m:r>
                                        <m:r>
                                          <a:rPr lang="zh-CN" altLang="en-US" sz="1600" b="0" i="1">
                                            <a:latin typeface="Cambria Math" panose="02040503050406030204" pitchFamily="18" charset="0"/>
                                          </a:rPr>
                                          <m:t>𝑟𝑒𝑐𝑡</m:t>
                                        </m:r>
                                      </m:sub>
                                    </m:sSub>
                                  </m:e>
                                  <m:e>
                                    <m:r>
                                      <a:rPr lang="zh-CN" altLang="en-US" sz="1600" b="0" i="0">
                                        <a:latin typeface="Cambria Math" panose="02040503050406030204" pitchFamily="18" charset="0"/>
                                      </a:rPr>
                                      <m:t>0</m:t>
                                    </m:r>
                                  </m:e>
                                </m:mr>
                                <m:mr>
                                  <m:e>
                                    <m:r>
                                      <a:rPr lang="zh-CN" altLang="en-US" sz="1600" b="0" i="0">
                                        <a:latin typeface="Cambria Math" panose="02040503050406030204" pitchFamily="18" charset="0"/>
                                      </a:rPr>
                                      <m:t>0</m:t>
                                    </m:r>
                                  </m:e>
                                  <m:e>
                                    <m:r>
                                      <a:rPr lang="zh-CN" altLang="en-US" sz="1600" b="0" i="0">
                                        <a:latin typeface="Cambria Math" panose="02040503050406030204" pitchFamily="18" charset="0"/>
                                      </a:rPr>
                                      <m:t>1</m:t>
                                    </m:r>
                                  </m:e>
                                </m:mr>
                              </m:m>
                            </m:e>
                          </m:d>
                        </m:e>
                        <m:sub>
                          <m:r>
                            <a:rPr lang="zh-CN" altLang="en-US" sz="1600" b="0" i="0">
                              <a:latin typeface="Cambria Math" panose="02040503050406030204" pitchFamily="18" charset="0"/>
                            </a:rPr>
                            <m:t>4×4</m:t>
                          </m:r>
                        </m:sub>
                      </m:sSub>
                      <m:r>
                        <a:rPr lang="zh-CN" altLang="en-US" sz="1600" b="0" i="0">
                          <a:latin typeface="Cambria Math" panose="02040503050406030204" pitchFamily="18" charset="0"/>
                        </a:rPr>
                        <m:t>⋅</m:t>
                      </m:r>
                      <m:sSub>
                        <m:sSubPr>
                          <m:ctrlPr>
                            <a:rPr lang="zh-CN" altLang="en-US" sz="1600" b="0" i="1">
                              <a:latin typeface="Cambria Math" panose="02040503050406030204" pitchFamily="18" charset="0"/>
                            </a:rPr>
                          </m:ctrlPr>
                        </m:sSubPr>
                        <m:e>
                          <m:d>
                            <m:dPr>
                              <m:begChr m:val="["/>
                              <m:endChr m:val="]"/>
                              <m:ctrlPr>
                                <a:rPr lang="zh-CN" altLang="en-US" sz="1600" b="0" i="1">
                                  <a:latin typeface="Cambria Math" panose="02040503050406030204" pitchFamily="18" charset="0"/>
                                </a:rPr>
                              </m:ctrlPr>
                            </m:dPr>
                            <m:e>
                              <m:m>
                                <m:mPr>
                                  <m:mcs>
                                    <m:mc>
                                      <m:mcPr>
                                        <m:count m:val="2"/>
                                        <m:mcJc m:val="center"/>
                                      </m:mcPr>
                                    </m:mc>
                                  </m:mcs>
                                  <m:ctrlPr>
                                    <a:rPr lang="zh-CN" altLang="en-US" sz="1600" b="0" i="1">
                                      <a:latin typeface="Cambria Math" panose="02040503050406030204" pitchFamily="18" charset="0"/>
                                    </a:rPr>
                                  </m:ctrlPr>
                                </m:mPr>
                                <m:mr>
                                  <m:e>
                                    <m:r>
                                      <a:rPr lang="zh-CN" altLang="en-US" sz="1600" b="1" i="1">
                                        <a:latin typeface="Cambria Math" panose="02040503050406030204" pitchFamily="18" charset="0"/>
                                      </a:rPr>
                                      <m:t>𝑹</m:t>
                                    </m:r>
                                  </m:e>
                                  <m:e>
                                    <m:r>
                                      <a:rPr lang="zh-CN" altLang="en-US" sz="1600" b="1" i="1">
                                        <a:latin typeface="Cambria Math" panose="02040503050406030204" pitchFamily="18" charset="0"/>
                                      </a:rPr>
                                      <m:t>𝑻</m:t>
                                    </m:r>
                                  </m:e>
                                </m:mr>
                                <m:mr>
                                  <m:e>
                                    <m:r>
                                      <a:rPr lang="zh-CN" altLang="en-US" sz="1600" b="0" i="0">
                                        <a:latin typeface="Cambria Math" panose="02040503050406030204" pitchFamily="18" charset="0"/>
                                      </a:rPr>
                                      <m:t>0</m:t>
                                    </m:r>
                                  </m:e>
                                  <m:e>
                                    <m:r>
                                      <a:rPr lang="zh-CN" altLang="en-US" sz="1600" b="0" i="0">
                                        <a:latin typeface="Cambria Math" panose="02040503050406030204" pitchFamily="18" charset="0"/>
                                      </a:rPr>
                                      <m:t>1</m:t>
                                    </m:r>
                                  </m:e>
                                </m:mr>
                              </m:m>
                            </m:e>
                          </m:d>
                        </m:e>
                        <m:sub>
                          <m:r>
                            <a:rPr lang="zh-CN" altLang="en-US" sz="1600" b="0" i="0">
                              <a:latin typeface="Cambria Math" panose="02040503050406030204" pitchFamily="18" charset="0"/>
                            </a:rPr>
                            <m:t>4×4</m:t>
                          </m:r>
                        </m:sub>
                      </m:sSub>
                      <m:r>
                        <a:rPr lang="zh-CN" altLang="en-US" sz="1600" b="0" i="0">
                          <a:latin typeface="Cambria Math" panose="02040503050406030204" pitchFamily="18" charset="0"/>
                        </a:rPr>
                        <m:t>⋅</m:t>
                      </m:r>
                      <m:sSubSup>
                        <m:sSubSupPr>
                          <m:ctrlPr>
                            <a:rPr lang="zh-CN" altLang="en-US" sz="1600" b="0" i="1">
                              <a:latin typeface="Cambria Math" panose="02040503050406030204" pitchFamily="18" charset="0"/>
                            </a:rPr>
                          </m:ctrlPr>
                        </m:sSubSupPr>
                        <m:e>
                          <m:r>
                            <a:rPr lang="zh-CN" altLang="en-US" sz="1600" b="0" i="1">
                              <a:latin typeface="Cambria Math" panose="02040503050406030204" pitchFamily="18" charset="0"/>
                            </a:rPr>
                            <m:t>𝑝</m:t>
                          </m:r>
                        </m:e>
                        <m:sub>
                          <m:r>
                            <a:rPr lang="zh-CN" altLang="en-US" sz="1600" b="0" i="1">
                              <a:latin typeface="Cambria Math" panose="02040503050406030204" pitchFamily="18" charset="0"/>
                            </a:rPr>
                            <m:t>𝑙</m:t>
                          </m:r>
                        </m:sub>
                        <m:sup>
                          <m:r>
                            <a:rPr lang="zh-CN" altLang="en-US" sz="1600" b="0" i="0">
                              <a:latin typeface="Cambria Math" panose="02040503050406030204" pitchFamily="18" charset="0"/>
                            </a:rPr>
                            <m:t>′</m:t>
                          </m:r>
                        </m:sup>
                      </m:sSubSup>
                    </m:oMath>
                  </m:oMathPara>
                </a14:m>
                <a:endParaRPr lang="zh-CN" altLang="en-US" sz="1600" dirty="0"/>
              </a:p>
            </p:txBody>
          </p:sp>
        </mc:Choice>
        <mc:Fallback>
          <p:sp>
            <p:nvSpPr>
              <p:cNvPr id="8" name="矩形 7"/>
              <p:cNvSpPr>
                <a:spLocks noRot="1" noChangeAspect="1" noMove="1" noResize="1" noEditPoints="1" noAdjustHandles="1" noChangeArrowheads="1" noChangeShapeType="1" noTextEdit="1"/>
              </p:cNvSpPr>
              <p:nvPr/>
            </p:nvSpPr>
            <p:spPr>
              <a:xfrm>
                <a:off x="4037842" y="2506025"/>
                <a:ext cx="4543039" cy="541687"/>
              </a:xfrm>
              <a:prstGeom prst="rect">
                <a:avLst/>
              </a:prstGeom>
              <a:blipFill rotWithShape="0">
                <a:blip r:embed="rId4"/>
                <a:stretch>
                  <a:fillRect/>
                </a:stretch>
              </a:blipFill>
            </p:spPr>
            <p:txBody>
              <a:bodyPr/>
              <a:lstStyle/>
              <a:p>
                <a:r>
                  <a:rPr lang="zh-CN" altLang="en-US">
                    <a:noFill/>
                  </a:rPr>
                  <a:t> </a:t>
                </a:r>
              </a:p>
            </p:txBody>
          </p:sp>
        </mc:Fallback>
      </mc:AlternateContent>
      <p:sp>
        <p:nvSpPr>
          <p:cNvPr id="9" name="文本框 8"/>
          <p:cNvSpPr txBox="1"/>
          <p:nvPr/>
        </p:nvSpPr>
        <p:spPr>
          <a:xfrm>
            <a:off x="4037842" y="2049371"/>
            <a:ext cx="2284546" cy="369332"/>
          </a:xfrm>
          <a:prstGeom prst="rect">
            <a:avLst/>
          </a:prstGeom>
          <a:noFill/>
        </p:spPr>
        <p:txBody>
          <a:bodyPr wrap="square" rtlCol="0">
            <a:spAutoFit/>
          </a:bodyPr>
          <a:lstStyle/>
          <a:p>
            <a:r>
              <a:rPr lang="en-US" altLang="zh-CN" b="1" dirty="0"/>
              <a:t>Projection</a:t>
            </a:r>
            <a:endParaRPr lang="zh-CN" altLang="en-US" b="1" dirty="0"/>
          </a:p>
        </p:txBody>
      </p:sp>
      <p:sp>
        <p:nvSpPr>
          <p:cNvPr id="10" name="文本框 9"/>
          <p:cNvSpPr txBox="1"/>
          <p:nvPr/>
        </p:nvSpPr>
        <p:spPr>
          <a:xfrm>
            <a:off x="4037842" y="3139427"/>
            <a:ext cx="2284546" cy="369332"/>
          </a:xfrm>
          <a:prstGeom prst="rect">
            <a:avLst/>
          </a:prstGeom>
          <a:noFill/>
        </p:spPr>
        <p:txBody>
          <a:bodyPr wrap="square" rtlCol="0">
            <a:spAutoFit/>
          </a:bodyPr>
          <a:lstStyle/>
          <a:p>
            <a:r>
              <a:rPr lang="en-US" altLang="zh-CN" b="1" dirty="0"/>
              <a:t>Label Transfer</a:t>
            </a:r>
            <a:endParaRPr lang="zh-CN" altLang="en-US" b="1" dirty="0"/>
          </a:p>
        </p:txBody>
      </p:sp>
      <mc:AlternateContent xmlns:mc="http://schemas.openxmlformats.org/markup-compatibility/2006">
        <mc:Choice xmlns:a14="http://schemas.microsoft.com/office/drawing/2010/main" Requires="a14">
          <p:sp>
            <p:nvSpPr>
              <p:cNvPr id="11" name="矩形 10"/>
              <p:cNvSpPr/>
              <p:nvPr/>
            </p:nvSpPr>
            <p:spPr>
              <a:xfrm>
                <a:off x="4037842" y="3500085"/>
                <a:ext cx="5094728" cy="762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𝐿</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𝑖</m:t>
                              </m:r>
                            </m:sub>
                          </m:sSub>
                          <m:r>
                            <a:rPr lang="zh-CN" altLang="en-US" sz="1600" i="0">
                              <a:latin typeface="Cambria Math" panose="02040503050406030204" pitchFamily="18" charset="0"/>
                            </a:rPr>
                            <m:t> </m:t>
                          </m:r>
                        </m:e>
                      </m:d>
                      <m:r>
                        <a:rPr lang="zh-CN" altLang="en-US" sz="1600" i="0">
                          <a:latin typeface="Cambria Math" panose="02040503050406030204" pitchFamily="18" charset="0"/>
                        </a:rPr>
                        <m:t>=</m:t>
                      </m:r>
                      <m:func>
                        <m:funcPr>
                          <m:ctrlPr>
                            <a:rPr lang="zh-CN" altLang="en-US" sz="1600" i="1">
                              <a:latin typeface="Cambria Math" panose="02040503050406030204" pitchFamily="18" charset="0"/>
                            </a:rPr>
                          </m:ctrlPr>
                        </m:funcPr>
                        <m:fName>
                          <m:limLow>
                            <m:limLowPr>
                              <m:ctrlPr>
                                <a:rPr lang="zh-CN" altLang="en-US" sz="1600" i="1">
                                  <a:latin typeface="Cambria Math" panose="02040503050406030204" pitchFamily="18" charset="0"/>
                                </a:rPr>
                              </m:ctrlPr>
                            </m:limLowPr>
                            <m:e>
                              <m:r>
                                <m:rPr>
                                  <m:sty m:val="p"/>
                                </m:rPr>
                                <a:rPr lang="zh-CN" altLang="en-US" sz="1600" i="0">
                                  <a:latin typeface="Cambria Math" panose="02040503050406030204" pitchFamily="18" charset="0"/>
                                </a:rPr>
                                <m:t>argmax</m:t>
                              </m:r>
                            </m:e>
                            <m:lim>
                              <m:r>
                                <a:rPr lang="zh-CN" altLang="en-US" sz="1600" i="1">
                                  <a:latin typeface="Cambria Math" panose="02040503050406030204" pitchFamily="18" charset="0"/>
                                </a:rPr>
                                <m:t>𝑙</m:t>
                              </m:r>
                            </m:lim>
                          </m:limLow>
                        </m:fName>
                        <m:e>
                          <m:d>
                            <m:dPr>
                              <m:begChr m:val="{"/>
                              <m:endChr m:val="}"/>
                              <m:ctrlPr>
                                <a:rPr lang="zh-CN" altLang="en-US" sz="1600" i="1">
                                  <a:latin typeface="Cambria Math" panose="02040503050406030204" pitchFamily="18" charset="0"/>
                                </a:rPr>
                              </m:ctrlPr>
                            </m:dPr>
                            <m:e>
                              <m:nary>
                                <m:naryPr>
                                  <m:chr m:val="∑"/>
                                  <m:limLoc m:val="subSup"/>
                                  <m:supHide m:val="on"/>
                                  <m:ctrlPr>
                                    <a:rPr lang="zh-CN" altLang="en-US" sz="1600" i="1">
                                      <a:latin typeface="Cambria Math" panose="02040503050406030204" pitchFamily="18" charset="0"/>
                                    </a:rPr>
                                  </m:ctrlPr>
                                </m:naryPr>
                                <m:sub>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𝑗</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𝐴</m:t>
                                      </m:r>
                                    </m:e>
                                    <m:sub>
                                      <m:r>
                                        <a:rPr lang="zh-CN" altLang="en-US" sz="1600" i="1">
                                          <a:latin typeface="Cambria Math" panose="02040503050406030204" pitchFamily="18" charset="0"/>
                                        </a:rPr>
                                        <m:t>𝑖</m:t>
                                      </m:r>
                                    </m:sub>
                                  </m:sSub>
                                  <m:r>
                                    <a:rPr lang="zh-CN" altLang="en-US" sz="1600" i="0">
                                      <a:latin typeface="Cambria Math" panose="02040503050406030204" pitchFamily="18" charset="0"/>
                                    </a:rPr>
                                    <m:t> </m:t>
                                  </m:r>
                                  <m:r>
                                    <a:rPr lang="zh-CN" altLang="en-US" sz="1600" i="1">
                                      <a:latin typeface="Cambria Math" panose="02040503050406030204" pitchFamily="18" charset="0"/>
                                    </a:rPr>
                                    <m:t>𝑠</m:t>
                                  </m:r>
                                  <m:r>
                                    <a:rPr lang="zh-CN" altLang="en-US" sz="1600" i="0">
                                      <a:latin typeface="Cambria Math" panose="02040503050406030204" pitchFamily="18" charset="0"/>
                                    </a:rPr>
                                    <m:t>.</m:t>
                                  </m:r>
                                  <m:r>
                                    <a:rPr lang="zh-CN" altLang="en-US" sz="1600" i="1">
                                      <a:latin typeface="Cambria Math" panose="02040503050406030204" pitchFamily="18" charset="0"/>
                                    </a:rPr>
                                    <m:t>𝑡</m:t>
                                  </m:r>
                                  <m:r>
                                    <a:rPr lang="zh-CN" altLang="en-US" sz="1600" i="0">
                                      <a:latin typeface="Cambria Math" panose="02040503050406030204" pitchFamily="18" charset="0"/>
                                    </a:rPr>
                                    <m:t>.  </m:t>
                                  </m:r>
                                  <m:r>
                                    <a:rPr lang="zh-CN" altLang="en-US" sz="1600" i="1">
                                      <a:latin typeface="Cambria Math" panose="02040503050406030204" pitchFamily="18" charset="0"/>
                                    </a:rPr>
                                    <m:t>𝐿</m:t>
                                  </m:r>
                                  <m:d>
                                    <m:dPr>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𝑗</m:t>
                                          </m:r>
                                        </m:sub>
                                      </m:sSub>
                                    </m:e>
                                  </m:d>
                                  <m:r>
                                    <a:rPr lang="zh-CN" altLang="en-US" sz="1600" i="0">
                                      <a:latin typeface="Cambria Math" panose="02040503050406030204" pitchFamily="18" charset="0"/>
                                    </a:rPr>
                                    <m:t>=</m:t>
                                  </m:r>
                                  <m:r>
                                    <a:rPr lang="zh-CN" altLang="en-US" sz="1600" i="1">
                                      <a:latin typeface="Cambria Math" panose="02040503050406030204" pitchFamily="18" charset="0"/>
                                    </a:rPr>
                                    <m:t>𝑙</m:t>
                                  </m:r>
                                </m:sub>
                                <m:sup/>
                                <m:e>
                                  <m:func>
                                    <m:funcPr>
                                      <m:ctrlPr>
                                        <a:rPr lang="zh-CN" altLang="en-US" sz="1600" i="1">
                                          <a:latin typeface="Cambria Math" panose="02040503050406030204" pitchFamily="18" charset="0"/>
                                        </a:rPr>
                                      </m:ctrlPr>
                                    </m:funcPr>
                                    <m:fName>
                                      <m:r>
                                        <m:rPr>
                                          <m:sty m:val="p"/>
                                        </m:rPr>
                                        <a:rPr lang="zh-CN" altLang="en-US" sz="1600" i="0">
                                          <a:latin typeface="Cambria Math" panose="02040503050406030204" pitchFamily="18" charset="0"/>
                                        </a:rPr>
                                        <m:t>exp</m:t>
                                      </m:r>
                                    </m:fName>
                                    <m:e>
                                      <m:d>
                                        <m:dPr>
                                          <m:ctrlPr>
                                            <a:rPr lang="zh-CN" altLang="en-US" sz="1600" i="1">
                                              <a:latin typeface="Cambria Math" panose="02040503050406030204" pitchFamily="18" charset="0"/>
                                            </a:rPr>
                                          </m:ctrlPr>
                                        </m:dPr>
                                        <m:e>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d>
                                                    <m:dPr>
                                                      <m:begChr m:val="‖"/>
                                                      <m:endChr m:val="‖"/>
                                                      <m:ctrlPr>
                                                        <a:rPr lang="zh-CN" altLang="en-US" sz="1600" i="1">
                                                          <a:latin typeface="Cambria Math" panose="02040503050406030204" pitchFamily="18" charset="0"/>
                                                        </a:rPr>
                                                      </m:ctrlPr>
                                                    </m:dPr>
                                                    <m:e>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𝑖</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a:rPr lang="zh-CN" altLang="en-US" sz="1600" i="1">
                                                              <a:latin typeface="Cambria Math" panose="02040503050406030204" pitchFamily="18" charset="0"/>
                                                            </a:rPr>
                                                            <m:t>𝑗</m:t>
                                                          </m:r>
                                                        </m:sub>
                                                      </m:sSub>
                                                    </m:e>
                                                  </m:d>
                                                </m:e>
                                                <m:sup>
                                                  <m:r>
                                                    <a:rPr lang="zh-CN" altLang="en-US" sz="1600" i="0">
                                                      <a:latin typeface="Cambria Math" panose="02040503050406030204" pitchFamily="18" charset="0"/>
                                                    </a:rPr>
                                                    <m:t>2</m:t>
                                                  </m:r>
                                                </m:sup>
                                              </m:sSup>
                                            </m:num>
                                            <m:den>
                                              <m:r>
                                                <a:rPr lang="zh-CN" altLang="en-US" sz="1600" i="0">
                                                  <a:latin typeface="Cambria Math" panose="02040503050406030204" pitchFamily="18" charset="0"/>
                                                </a:rPr>
                                                <m:t>2</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𝜎</m:t>
                                                  </m:r>
                                                </m:e>
                                                <m:sup>
                                                  <m:r>
                                                    <a:rPr lang="zh-CN" altLang="en-US" sz="1600" i="0">
                                                      <a:latin typeface="Cambria Math" panose="02040503050406030204" pitchFamily="18" charset="0"/>
                                                    </a:rPr>
                                                    <m:t>2</m:t>
                                                  </m:r>
                                                </m:sup>
                                              </m:sSup>
                                            </m:den>
                                          </m:f>
                                        </m:e>
                                      </m:d>
                                    </m:e>
                                  </m:func>
                                </m:e>
                              </m:nary>
                            </m:e>
                          </m:d>
                        </m:e>
                      </m:func>
                    </m:oMath>
                  </m:oMathPara>
                </a14:m>
                <a:endParaRPr lang="zh-CN" altLang="en-US" sz="1600" dirty="0"/>
              </a:p>
            </p:txBody>
          </p:sp>
        </mc:Choice>
        <mc:Fallback>
          <p:sp>
            <p:nvSpPr>
              <p:cNvPr id="11" name="矩形 10"/>
              <p:cNvSpPr>
                <a:spLocks noRot="1" noChangeAspect="1" noMove="1" noResize="1" noEditPoints="1" noAdjustHandles="1" noChangeArrowheads="1" noChangeShapeType="1" noTextEdit="1"/>
              </p:cNvSpPr>
              <p:nvPr/>
            </p:nvSpPr>
            <p:spPr>
              <a:xfrm>
                <a:off x="4037842" y="3500085"/>
                <a:ext cx="5094728" cy="762068"/>
              </a:xfrm>
              <a:prstGeom prst="rect">
                <a:avLst/>
              </a:prstGeom>
              <a:blipFill rotWithShape="0">
                <a:blip r:embed="rId5"/>
                <a:stretch>
                  <a:fillRect/>
                </a:stretch>
              </a:blipFill>
            </p:spPr>
            <p:txBody>
              <a:bodyPr/>
              <a:lstStyle/>
              <a:p>
                <a:r>
                  <a:rPr lang="zh-CN" altLang="en-US">
                    <a:noFill/>
                  </a:rPr>
                  <a:t> </a:t>
                </a:r>
              </a:p>
            </p:txBody>
          </p:sp>
        </mc:Fallback>
      </mc:AlternateContent>
      <p:sp>
        <p:nvSpPr>
          <p:cNvPr id="12" name="文本框 11"/>
          <p:cNvSpPr txBox="1"/>
          <p:nvPr/>
        </p:nvSpPr>
        <p:spPr>
          <a:xfrm>
            <a:off x="1541206" y="998335"/>
            <a:ext cx="6327058" cy="738664"/>
          </a:xfrm>
          <a:prstGeom prst="rect">
            <a:avLst/>
          </a:prstGeom>
          <a:noFill/>
        </p:spPr>
        <p:txBody>
          <a:bodyPr wrap="square" rtlCol="0">
            <a:spAutoFit/>
          </a:bodyPr>
          <a:lstStyle/>
          <a:p>
            <a:r>
              <a:rPr lang="en-US" altLang="zh-CN" sz="2100" b="1" dirty="0"/>
              <a:t>Object</a:t>
            </a:r>
            <a:r>
              <a:rPr lang="en-US" altLang="zh-CN" sz="2100" dirty="0"/>
              <a:t>: </a:t>
            </a:r>
            <a:r>
              <a:rPr lang="en-US" altLang="zh-CN" sz="2100" b="1" dirty="0"/>
              <a:t>Image </a:t>
            </a:r>
            <a:r>
              <a:rPr lang="zh-CN" altLang="en-US" sz="2100" b="1" dirty="0"/>
              <a:t>→ </a:t>
            </a:r>
            <a:r>
              <a:rPr lang="en-US" altLang="zh-CN" sz="2100" b="1" dirty="0"/>
              <a:t>Semantic Image Segments </a:t>
            </a:r>
          </a:p>
          <a:p>
            <a:r>
              <a:rPr lang="en-US" altLang="zh-CN" sz="2100" dirty="0"/>
              <a:t> </a:t>
            </a:r>
            <a:r>
              <a:rPr lang="en-US" altLang="zh-CN" sz="2100" dirty="0"/>
              <a:t>                       </a:t>
            </a:r>
            <a:r>
              <a:rPr lang="zh-CN" altLang="en-US" sz="2100" dirty="0"/>
              <a:t>→ </a:t>
            </a:r>
            <a:r>
              <a:rPr lang="en-US" altLang="zh-CN" sz="2100" dirty="0"/>
              <a:t>Semantic Point Cloud Segments</a:t>
            </a:r>
            <a:endParaRPr lang="zh-CN" altLang="en-US" sz="2100" dirty="0"/>
          </a:p>
        </p:txBody>
      </p:sp>
    </p:spTree>
    <p:extLst>
      <p:ext uri="{BB962C8B-B14F-4D97-AF65-F5344CB8AC3E}">
        <p14:creationId xmlns:p14="http://schemas.microsoft.com/office/powerpoint/2010/main" val="33140478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Hierarchical Segments Fusion</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15</a:t>
            </a:fld>
            <a:endParaRPr lang="zh-CN" altLang="en-US"/>
          </a:p>
        </p:txBody>
      </p:sp>
      <p:sp>
        <p:nvSpPr>
          <p:cNvPr id="4" name="圆角矩形 3"/>
          <p:cNvSpPr/>
          <p:nvPr/>
        </p:nvSpPr>
        <p:spPr>
          <a:xfrm>
            <a:off x="2434747" y="3385095"/>
            <a:ext cx="1691432" cy="429312"/>
          </a:xfrm>
          <a:prstGeom prst="round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00" dirty="0">
                <a:solidFill>
                  <a:schemeClr val="bg1"/>
                </a:solidFill>
                <a:latin typeface="Calibri" panose="020F0502020204030204" pitchFamily="34" charset="0"/>
                <a:ea typeface="微软雅黑" pitchFamily="34" charset="-122"/>
              </a:rPr>
              <a:t>Traffic facility</a:t>
            </a:r>
          </a:p>
        </p:txBody>
      </p:sp>
      <p:sp>
        <p:nvSpPr>
          <p:cNvPr id="5" name="圆角矩形 4"/>
          <p:cNvSpPr/>
          <p:nvPr/>
        </p:nvSpPr>
        <p:spPr>
          <a:xfrm>
            <a:off x="2171184" y="4117729"/>
            <a:ext cx="957218" cy="628156"/>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00" dirty="0">
                <a:solidFill>
                  <a:schemeClr val="bg1"/>
                </a:solidFill>
                <a:latin typeface="Calibri" panose="020F0502020204030204" pitchFamily="34" charset="0"/>
                <a:ea typeface="微软雅黑" pitchFamily="34" charset="-122"/>
              </a:rPr>
              <a:t>Traffic lights</a:t>
            </a:r>
          </a:p>
        </p:txBody>
      </p:sp>
      <p:sp>
        <p:nvSpPr>
          <p:cNvPr id="6" name="圆角矩形 5"/>
          <p:cNvSpPr/>
          <p:nvPr/>
        </p:nvSpPr>
        <p:spPr>
          <a:xfrm>
            <a:off x="3369233" y="4117729"/>
            <a:ext cx="953035" cy="628156"/>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00" dirty="0">
                <a:solidFill>
                  <a:schemeClr val="bg1"/>
                </a:solidFill>
                <a:latin typeface="Calibri" panose="020F0502020204030204" pitchFamily="34" charset="0"/>
                <a:ea typeface="微软雅黑" pitchFamily="34" charset="-122"/>
              </a:rPr>
              <a:t>Traffic sign</a:t>
            </a:r>
          </a:p>
        </p:txBody>
      </p:sp>
      <p:sp>
        <p:nvSpPr>
          <p:cNvPr id="7" name="圆角矩形 6"/>
          <p:cNvSpPr/>
          <p:nvPr/>
        </p:nvSpPr>
        <p:spPr>
          <a:xfrm>
            <a:off x="4464973" y="4117729"/>
            <a:ext cx="945227" cy="628156"/>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00" dirty="0">
                <a:solidFill>
                  <a:schemeClr val="bg1"/>
                </a:solidFill>
                <a:latin typeface="Calibri" panose="020F0502020204030204" pitchFamily="34" charset="0"/>
                <a:ea typeface="微软雅黑" pitchFamily="34" charset="-122"/>
              </a:rPr>
              <a:t>Traffic pole</a:t>
            </a:r>
          </a:p>
        </p:txBody>
      </p:sp>
      <p:sp>
        <p:nvSpPr>
          <p:cNvPr id="8" name="圆角矩形 7"/>
          <p:cNvSpPr/>
          <p:nvPr/>
        </p:nvSpPr>
        <p:spPr>
          <a:xfrm>
            <a:off x="4629387" y="3385095"/>
            <a:ext cx="1513890" cy="429312"/>
          </a:xfrm>
          <a:prstGeom prst="round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00" dirty="0">
                <a:solidFill>
                  <a:schemeClr val="bg1"/>
                </a:solidFill>
                <a:latin typeface="Calibri" panose="020F0502020204030204" pitchFamily="34" charset="0"/>
                <a:ea typeface="微软雅黑" pitchFamily="34" charset="-122"/>
              </a:rPr>
              <a:t>Traffic pole</a:t>
            </a:r>
          </a:p>
        </p:txBody>
      </p:sp>
      <p:sp>
        <p:nvSpPr>
          <p:cNvPr id="9" name="圆角矩形 8"/>
          <p:cNvSpPr/>
          <p:nvPr/>
        </p:nvSpPr>
        <p:spPr>
          <a:xfrm>
            <a:off x="6366010" y="3385095"/>
            <a:ext cx="723761" cy="429312"/>
          </a:xfrm>
          <a:prstGeom prst="round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00" dirty="0">
                <a:solidFill>
                  <a:schemeClr val="bg1"/>
                </a:solidFill>
                <a:latin typeface="Calibri" panose="020F0502020204030204" pitchFamily="34" charset="0"/>
                <a:ea typeface="微软雅黑" pitchFamily="34" charset="-122"/>
              </a:rPr>
              <a:t>Car</a:t>
            </a:r>
          </a:p>
        </p:txBody>
      </p:sp>
      <p:sp>
        <p:nvSpPr>
          <p:cNvPr id="10" name="圆角矩形 9"/>
          <p:cNvSpPr/>
          <p:nvPr/>
        </p:nvSpPr>
        <p:spPr>
          <a:xfrm>
            <a:off x="5722689" y="4217150"/>
            <a:ext cx="950440" cy="429312"/>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00" dirty="0">
                <a:solidFill>
                  <a:schemeClr val="bg1"/>
                </a:solidFill>
                <a:latin typeface="Calibri" panose="020F0502020204030204" pitchFamily="34" charset="0"/>
                <a:ea typeface="微软雅黑" pitchFamily="34" charset="-122"/>
              </a:rPr>
              <a:t>Truck</a:t>
            </a:r>
          </a:p>
        </p:txBody>
      </p:sp>
      <p:sp>
        <p:nvSpPr>
          <p:cNvPr id="11" name="圆角矩形 10"/>
          <p:cNvSpPr/>
          <p:nvPr/>
        </p:nvSpPr>
        <p:spPr>
          <a:xfrm>
            <a:off x="6815835" y="4212728"/>
            <a:ext cx="723761" cy="429312"/>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100" dirty="0">
                <a:solidFill>
                  <a:schemeClr val="bg1"/>
                </a:solidFill>
                <a:latin typeface="Calibri" panose="020F0502020204030204" pitchFamily="34" charset="0"/>
                <a:ea typeface="微软雅黑" pitchFamily="34" charset="-122"/>
              </a:rPr>
              <a:t>Bus</a:t>
            </a:r>
          </a:p>
        </p:txBody>
      </p:sp>
      <p:cxnSp>
        <p:nvCxnSpPr>
          <p:cNvPr id="13" name="直接箭头连接符 12"/>
          <p:cNvCxnSpPr/>
          <p:nvPr/>
        </p:nvCxnSpPr>
        <p:spPr>
          <a:xfrm flipH="1">
            <a:off x="2849609" y="3814407"/>
            <a:ext cx="169607" cy="303322"/>
          </a:xfrm>
          <a:prstGeom prst="straightConnector1">
            <a:avLst/>
          </a:prstGeom>
          <a:ln w="38100">
            <a:solidFill>
              <a:srgbClr val="9966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6" idx="0"/>
          </p:cNvCxnSpPr>
          <p:nvPr/>
        </p:nvCxnSpPr>
        <p:spPr>
          <a:xfrm>
            <a:off x="3542784" y="3814407"/>
            <a:ext cx="302966" cy="303322"/>
          </a:xfrm>
          <a:prstGeom prst="straightConnector1">
            <a:avLst/>
          </a:prstGeom>
          <a:ln w="38100">
            <a:solidFill>
              <a:srgbClr val="9966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4067898" y="3814407"/>
            <a:ext cx="869689" cy="303322"/>
          </a:xfrm>
          <a:prstGeom prst="straightConnector1">
            <a:avLst/>
          </a:prstGeom>
          <a:ln w="38100">
            <a:solidFill>
              <a:srgbClr val="9966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 idx="2"/>
            <a:endCxn id="7" idx="0"/>
          </p:cNvCxnSpPr>
          <p:nvPr/>
        </p:nvCxnSpPr>
        <p:spPr>
          <a:xfrm flipH="1">
            <a:off x="4937587" y="3814407"/>
            <a:ext cx="448745" cy="303322"/>
          </a:xfrm>
          <a:prstGeom prst="straightConnector1">
            <a:avLst/>
          </a:prstGeom>
          <a:ln w="38100">
            <a:solidFill>
              <a:srgbClr val="9966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9" idx="2"/>
            <a:endCxn id="10" idx="0"/>
          </p:cNvCxnSpPr>
          <p:nvPr/>
        </p:nvCxnSpPr>
        <p:spPr>
          <a:xfrm flipH="1">
            <a:off x="6197909" y="3814407"/>
            <a:ext cx="529982" cy="402743"/>
          </a:xfrm>
          <a:prstGeom prst="straightConnector1">
            <a:avLst/>
          </a:prstGeom>
          <a:ln w="38100">
            <a:solidFill>
              <a:srgbClr val="9966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9" idx="2"/>
            <a:endCxn id="11" idx="0"/>
          </p:cNvCxnSpPr>
          <p:nvPr/>
        </p:nvCxnSpPr>
        <p:spPr>
          <a:xfrm>
            <a:off x="6727890" y="3814407"/>
            <a:ext cx="449825" cy="398321"/>
          </a:xfrm>
          <a:prstGeom prst="straightConnector1">
            <a:avLst/>
          </a:prstGeom>
          <a:ln w="38100">
            <a:solidFill>
              <a:srgbClr val="9966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768196" y="3585193"/>
            <a:ext cx="722671" cy="784830"/>
          </a:xfrm>
          <a:prstGeom prst="rect">
            <a:avLst/>
          </a:prstGeom>
          <a:noFill/>
        </p:spPr>
        <p:txBody>
          <a:bodyPr wrap="square" rtlCol="0">
            <a:spAutoFit/>
          </a:bodyPr>
          <a:lstStyle/>
          <a:p>
            <a:r>
              <a:rPr lang="en-US" altLang="zh-CN" sz="4500" b="1" dirty="0"/>
              <a:t>…</a:t>
            </a:r>
            <a:endParaRPr lang="zh-CN" altLang="en-US" b="1" dirty="0"/>
          </a:p>
        </p:txBody>
      </p:sp>
      <p:sp>
        <p:nvSpPr>
          <p:cNvPr id="30" name="文本框 29"/>
          <p:cNvSpPr txBox="1"/>
          <p:nvPr/>
        </p:nvSpPr>
        <p:spPr>
          <a:xfrm>
            <a:off x="298138" y="3716682"/>
            <a:ext cx="1688690" cy="738664"/>
          </a:xfrm>
          <a:prstGeom prst="rect">
            <a:avLst/>
          </a:prstGeom>
          <a:noFill/>
        </p:spPr>
        <p:txBody>
          <a:bodyPr wrap="square" rtlCol="0">
            <a:spAutoFit/>
          </a:bodyPr>
          <a:lstStyle/>
          <a:p>
            <a:pPr algn="ctr"/>
            <a:r>
              <a:rPr lang="en-US" altLang="zh-CN" sz="2100" b="1" dirty="0">
                <a:latin typeface="Times New Roman" panose="02020603050405020304" pitchFamily="18" charset="0"/>
                <a:cs typeface="Times New Roman" panose="02020603050405020304" pitchFamily="18" charset="0"/>
              </a:rPr>
              <a:t>Label Hierarchy</a:t>
            </a:r>
            <a:endParaRPr lang="zh-CN" altLang="en-US" sz="2100" b="1" dirty="0">
              <a:latin typeface="Times New Roman" panose="02020603050405020304" pitchFamily="18" charset="0"/>
              <a:cs typeface="Times New Roman" panose="02020603050405020304" pitchFamily="18" charset="0"/>
            </a:endParaRPr>
          </a:p>
        </p:txBody>
      </p:sp>
      <p:pic>
        <p:nvPicPr>
          <p:cNvPr id="31" name="图片 30"/>
          <p:cNvPicPr>
            <a:picLocks noChangeAspect="1"/>
          </p:cNvPicPr>
          <p:nvPr/>
        </p:nvPicPr>
        <p:blipFill rotWithShape="1">
          <a:blip r:embed="rId2" cstate="print">
            <a:extLst>
              <a:ext uri="{28A0092B-C50C-407E-A947-70E740481C1C}">
                <a14:useLocalDpi xmlns:a14="http://schemas.microsoft.com/office/drawing/2010/main" val="0"/>
              </a:ext>
            </a:extLst>
          </a:blip>
          <a:srcRect l="27974" t="37642" r="42000" b="33841"/>
          <a:stretch/>
        </p:blipFill>
        <p:spPr>
          <a:xfrm>
            <a:off x="661319" y="993407"/>
            <a:ext cx="1980149" cy="983798"/>
          </a:xfrm>
          <a:prstGeom prst="rect">
            <a:avLst/>
          </a:prstGeom>
        </p:spPr>
      </p:pic>
      <p:pic>
        <p:nvPicPr>
          <p:cNvPr id="32" name="图片 31"/>
          <p:cNvPicPr>
            <a:picLocks noChangeAspect="1"/>
          </p:cNvPicPr>
          <p:nvPr/>
        </p:nvPicPr>
        <p:blipFill rotWithShape="1">
          <a:blip r:embed="rId3" cstate="print">
            <a:extLst>
              <a:ext uri="{28A0092B-C50C-407E-A947-70E740481C1C}">
                <a14:useLocalDpi xmlns:a14="http://schemas.microsoft.com/office/drawing/2010/main" val="0"/>
              </a:ext>
            </a:extLst>
          </a:blip>
          <a:srcRect l="28671" t="38093" r="42018" b="33929"/>
          <a:stretch/>
        </p:blipFill>
        <p:spPr>
          <a:xfrm>
            <a:off x="661318" y="2052530"/>
            <a:ext cx="1980150" cy="988745"/>
          </a:xfrm>
          <a:prstGeom prst="rect">
            <a:avLst/>
          </a:prstGeom>
        </p:spPr>
      </p:pic>
      <p:sp>
        <p:nvSpPr>
          <p:cNvPr id="33" name="文本框 32"/>
          <p:cNvSpPr txBox="1"/>
          <p:nvPr/>
        </p:nvSpPr>
        <p:spPr>
          <a:xfrm>
            <a:off x="2819400" y="1200150"/>
            <a:ext cx="2065487" cy="923330"/>
          </a:xfrm>
          <a:prstGeom prst="rect">
            <a:avLst/>
          </a:prstGeom>
          <a:noFill/>
        </p:spPr>
        <p:txBody>
          <a:bodyPr wrap="square" rtlCol="0">
            <a:spAutoFit/>
          </a:bodyPr>
          <a:lstStyle/>
          <a:p>
            <a:r>
              <a:rPr lang="en-US" altLang="zh-CN" dirty="0"/>
              <a:t>Image Segments </a:t>
            </a:r>
            <a:r>
              <a:rPr lang="zh-CN" altLang="en-US" dirty="0"/>
              <a:t>→ </a:t>
            </a:r>
            <a:r>
              <a:rPr lang="en-US" altLang="zh-CN" b="1" dirty="0"/>
              <a:t>Labelled Points</a:t>
            </a:r>
            <a:endParaRPr lang="zh-CN" altLang="en-US" b="1" dirty="0"/>
          </a:p>
        </p:txBody>
      </p:sp>
      <p:sp>
        <p:nvSpPr>
          <p:cNvPr id="34" name="文本框 33"/>
          <p:cNvSpPr txBox="1"/>
          <p:nvPr/>
        </p:nvSpPr>
        <p:spPr>
          <a:xfrm>
            <a:off x="2834565" y="2250026"/>
            <a:ext cx="2360039" cy="923330"/>
          </a:xfrm>
          <a:prstGeom prst="rect">
            <a:avLst/>
          </a:prstGeom>
          <a:noFill/>
        </p:spPr>
        <p:txBody>
          <a:bodyPr wrap="square" rtlCol="0">
            <a:spAutoFit/>
          </a:bodyPr>
          <a:lstStyle/>
          <a:p>
            <a:r>
              <a:rPr lang="en-US" altLang="zh-CN" dirty="0"/>
              <a:t>Point Cloud Segments </a:t>
            </a:r>
            <a:r>
              <a:rPr lang="zh-CN" altLang="en-US" dirty="0"/>
              <a:t>→ </a:t>
            </a:r>
            <a:r>
              <a:rPr lang="en-US" altLang="zh-CN" b="1" dirty="0"/>
              <a:t>Object Clusters</a:t>
            </a:r>
            <a:endParaRPr lang="zh-CN" altLang="en-US" b="1" dirty="0"/>
          </a:p>
        </p:txBody>
      </p:sp>
      <p:sp>
        <p:nvSpPr>
          <p:cNvPr id="35" name="右箭头 34"/>
          <p:cNvSpPr/>
          <p:nvPr/>
        </p:nvSpPr>
        <p:spPr>
          <a:xfrm>
            <a:off x="5093297" y="1875560"/>
            <a:ext cx="958646" cy="309692"/>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996" y="1046344"/>
            <a:ext cx="2094023" cy="1351400"/>
          </a:xfrm>
          <a:prstGeom prst="rect">
            <a:avLst/>
          </a:prstGeom>
        </p:spPr>
      </p:pic>
      <p:sp>
        <p:nvSpPr>
          <p:cNvPr id="37" name="文本框 36"/>
          <p:cNvSpPr txBox="1"/>
          <p:nvPr/>
        </p:nvSpPr>
        <p:spPr>
          <a:xfrm>
            <a:off x="6423025" y="2460566"/>
            <a:ext cx="2176981" cy="646331"/>
          </a:xfrm>
          <a:prstGeom prst="rect">
            <a:avLst/>
          </a:prstGeom>
          <a:noFill/>
        </p:spPr>
        <p:txBody>
          <a:bodyPr wrap="square" rtlCol="0">
            <a:spAutoFit/>
          </a:bodyPr>
          <a:lstStyle/>
          <a:p>
            <a:pPr algn="ctr"/>
            <a:r>
              <a:rPr lang="en-US" altLang="zh-CN" b="1" dirty="0"/>
              <a:t>Fusion</a:t>
            </a:r>
            <a:r>
              <a:rPr lang="en-US" altLang="zh-CN" dirty="0"/>
              <a:t>: Aggregate labels in object</a:t>
            </a:r>
            <a:endParaRPr lang="zh-CN" altLang="en-US" dirty="0"/>
          </a:p>
        </p:txBody>
      </p:sp>
      <p:cxnSp>
        <p:nvCxnSpPr>
          <p:cNvPr id="39" name="直接连接符 38"/>
          <p:cNvCxnSpPr/>
          <p:nvPr/>
        </p:nvCxnSpPr>
        <p:spPr>
          <a:xfrm>
            <a:off x="449725" y="3204733"/>
            <a:ext cx="825172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019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4" name="页脚占位符 3"/>
          <p:cNvSpPr>
            <a:spLocks noGrp="1"/>
          </p:cNvSpPr>
          <p:nvPr>
            <p:ph type="ftr" sz="quarter" idx="14"/>
          </p:nvPr>
        </p:nvSpPr>
        <p:spPr/>
        <p:txBody>
          <a:bodyPr/>
          <a:lstStyle/>
          <a:p>
            <a:pPr>
              <a:defRPr/>
            </a:pPr>
            <a:r>
              <a:rPr lang="en-US" altLang="zh-CN"/>
              <a:t>17ICVS-0142/2017-01-1969</a:t>
            </a:r>
            <a:endParaRPr lang="en-US" altLang="zh-CN" dirty="0"/>
          </a:p>
        </p:txBody>
      </p:sp>
      <p:sp>
        <p:nvSpPr>
          <p:cNvPr id="5" name="灯片编号占位符 4"/>
          <p:cNvSpPr>
            <a:spLocks noGrp="1"/>
          </p:cNvSpPr>
          <p:nvPr>
            <p:ph type="sldNum" sz="quarter" idx="15"/>
          </p:nvPr>
        </p:nvSpPr>
        <p:spPr/>
        <p:txBody>
          <a:bodyPr/>
          <a:lstStyle/>
          <a:p>
            <a:pPr>
              <a:defRPr/>
            </a:pPr>
            <a:fld id="{463268C3-95B5-4944-8907-F2F46F63D880}" type="slidenum">
              <a:rPr lang="en-US" altLang="en-US" smtClean="0"/>
              <a:pPr>
                <a:defRPr/>
              </a:pPr>
              <a:t>16</a:t>
            </a:fld>
            <a:endParaRPr lang="en-US" altLang="en-US"/>
          </a:p>
        </p:txBody>
      </p:sp>
      <p:graphicFrame>
        <p:nvGraphicFramePr>
          <p:cNvPr id="7" name="表格 6"/>
          <p:cNvGraphicFramePr>
            <a:graphicFrameLocks noGrp="1"/>
          </p:cNvGraphicFramePr>
          <p:nvPr>
            <p:extLst>
              <p:ext uri="{D42A27DB-BD31-4B8C-83A1-F6EECF244321}">
                <p14:modId xmlns:p14="http://schemas.microsoft.com/office/powerpoint/2010/main" val="2606044415"/>
              </p:ext>
            </p:extLst>
          </p:nvPr>
        </p:nvGraphicFramePr>
        <p:xfrm>
          <a:off x="685800" y="1352550"/>
          <a:ext cx="7772400" cy="2803635"/>
        </p:xfrm>
        <a:graphic>
          <a:graphicData uri="http://schemas.openxmlformats.org/drawingml/2006/table">
            <a:tbl>
              <a:tblPr bandRow="1">
                <a:tableStyleId>{5C22544A-7EE6-4342-B048-85BDC9FD1C3A}</a:tableStyleId>
              </a:tblPr>
              <a:tblGrid>
                <a:gridCol w="7772400">
                  <a:extLst>
                    <a:ext uri="{9D8B030D-6E8A-4147-A177-3AD203B41FA5}">
                      <a16:colId xmlns:a16="http://schemas.microsoft.com/office/drawing/2014/main" xmlns="" val="20000"/>
                    </a:ext>
                  </a:extLst>
                </a:gridCol>
              </a:tblGrid>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chemeClr val="bg1"/>
                          </a:solidFill>
                          <a:latin typeface="Calibri" panose="020F0502020204030204" pitchFamily="34" charset="0"/>
                          <a:ea typeface="+mn-ea"/>
                          <a:cs typeface="+mn-cs"/>
                        </a:rPr>
                        <a:t>Introduction</a:t>
                      </a:r>
                      <a:endParaRPr lang="en-US" altLang="zh-CN" sz="2800" b="1" kern="1200" dirty="0">
                        <a:solidFill>
                          <a:schemeClr val="bg1"/>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0"/>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chemeClr val="bg1"/>
                          </a:solidFill>
                          <a:latin typeface="Calibri" panose="020F0502020204030204" pitchFamily="34" charset="0"/>
                          <a:ea typeface="+mn-ea"/>
                          <a:cs typeface="+mn-cs"/>
                        </a:rPr>
                        <a:t>Related</a:t>
                      </a:r>
                      <a:r>
                        <a:rPr lang="en-US" altLang="zh-CN" sz="2800" b="1" kern="1200" baseline="0" dirty="0" smtClean="0">
                          <a:solidFill>
                            <a:schemeClr val="bg1"/>
                          </a:solidFill>
                          <a:latin typeface="Calibri" panose="020F0502020204030204" pitchFamily="34" charset="0"/>
                          <a:ea typeface="+mn-ea"/>
                          <a:cs typeface="+mn-cs"/>
                        </a:rPr>
                        <a:t> Works</a:t>
                      </a:r>
                      <a:endParaRPr lang="en-US" altLang="zh-CN" sz="2800" b="1" kern="1200" dirty="0">
                        <a:solidFill>
                          <a:schemeClr val="bg1"/>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1"/>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FFFFFF"/>
                          </a:solidFill>
                          <a:latin typeface="Calibri" panose="020F0502020204030204" pitchFamily="34" charset="0"/>
                          <a:ea typeface="+mn-ea"/>
                          <a:cs typeface="+mn-cs"/>
                        </a:rPr>
                        <a:t>Algorithm</a:t>
                      </a:r>
                      <a:r>
                        <a:rPr lang="en-US" altLang="zh-CN" sz="2800" b="1" kern="1200" baseline="0" dirty="0" smtClean="0">
                          <a:solidFill>
                            <a:srgbClr val="FFFFFF"/>
                          </a:solidFill>
                          <a:latin typeface="Calibri" panose="020F0502020204030204" pitchFamily="34" charset="0"/>
                          <a:ea typeface="+mn-ea"/>
                          <a:cs typeface="+mn-cs"/>
                        </a:rPr>
                        <a:t> Pipeline</a:t>
                      </a:r>
                      <a:endParaRPr lang="en-US" altLang="zh-CN" sz="2800" b="1" kern="1200" dirty="0">
                        <a:solidFill>
                          <a:srgbClr val="FFFFFF"/>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2"/>
                  </a:ext>
                </a:extLst>
              </a:tr>
              <a:tr h="560727">
                <a:tc>
                  <a:txBody>
                    <a:bodyPr/>
                    <a:lstStyle/>
                    <a:p>
                      <a:pPr marL="457200" indent="-457200">
                        <a:buFont typeface="Wingdings" pitchFamily="2" charset="2"/>
                        <a:buChar char="p"/>
                      </a:pPr>
                      <a:r>
                        <a:rPr lang="en-US" altLang="zh-CN" sz="2800" b="1" dirty="0" smtClean="0">
                          <a:solidFill>
                            <a:srgbClr val="005195"/>
                          </a:solidFill>
                          <a:latin typeface="Calibri" panose="020F0502020204030204" pitchFamily="34" charset="0"/>
                        </a:rPr>
                        <a:t>Experiments</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Conclusion</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42250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17</a:t>
            </a:fld>
            <a:endParaRPr lang="zh-CN" altLang="en-US"/>
          </a:p>
        </p:txBody>
      </p:sp>
      <p:pic>
        <p:nvPicPr>
          <p:cNvPr id="2050" name="Picture 2" descr="http://www.cvlibs.net/datasets/kitti/images/passat_sensors_9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583" y="927019"/>
            <a:ext cx="3503279" cy="30196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30654" y="4000498"/>
            <a:ext cx="3607946" cy="369332"/>
          </a:xfrm>
          <a:prstGeom prst="rect">
            <a:avLst/>
          </a:prstGeom>
          <a:noFill/>
        </p:spPr>
        <p:txBody>
          <a:bodyPr wrap="square" rtlCol="0">
            <a:spAutoFit/>
          </a:bodyPr>
          <a:lstStyle/>
          <a:p>
            <a:r>
              <a:rPr lang="en-US" altLang="zh-CN" dirty="0"/>
              <a:t>KITTI Recording Platform Setup</a:t>
            </a:r>
            <a:endParaRPr lang="zh-CN" altLang="en-US" dirty="0"/>
          </a:p>
        </p:txBody>
      </p:sp>
      <p:sp>
        <p:nvSpPr>
          <p:cNvPr id="5" name="文本框 4"/>
          <p:cNvSpPr txBox="1"/>
          <p:nvPr/>
        </p:nvSpPr>
        <p:spPr>
          <a:xfrm>
            <a:off x="381000" y="4400550"/>
            <a:ext cx="7617542" cy="415498"/>
          </a:xfrm>
          <a:prstGeom prst="rect">
            <a:avLst/>
          </a:prstGeom>
          <a:noFill/>
        </p:spPr>
        <p:txBody>
          <a:bodyPr wrap="square" rtlCol="0">
            <a:spAutoFit/>
          </a:bodyPr>
          <a:lstStyle/>
          <a:p>
            <a:r>
              <a:rPr lang="en-US" altLang="zh-CN" sz="1050" i="1" dirty="0">
                <a:solidFill>
                  <a:schemeClr val="bg2">
                    <a:lumMod val="25000"/>
                  </a:schemeClr>
                </a:solidFill>
              </a:rPr>
              <a:t>Geiger, A., Lenz, P. and </a:t>
            </a:r>
            <a:r>
              <a:rPr lang="en-US" altLang="zh-CN" sz="1050" i="1" dirty="0" err="1">
                <a:solidFill>
                  <a:schemeClr val="bg2">
                    <a:lumMod val="25000"/>
                  </a:schemeClr>
                </a:solidFill>
              </a:rPr>
              <a:t>Urtasun</a:t>
            </a:r>
            <a:r>
              <a:rPr lang="en-US" altLang="zh-CN" sz="1050" i="1" dirty="0">
                <a:solidFill>
                  <a:schemeClr val="bg2">
                    <a:lumMod val="25000"/>
                  </a:schemeClr>
                </a:solidFill>
              </a:rPr>
              <a:t>, R., "Are we ready for autonomous driving? The KITTI vision benchmark suite," IEEE Conference on Computer Vision and Pattern Recognition, 2012</a:t>
            </a:r>
            <a:endParaRPr lang="zh-CN" altLang="en-US" sz="1050" i="1" dirty="0">
              <a:solidFill>
                <a:schemeClr val="bg2">
                  <a:lumMod val="25000"/>
                </a:schemeClr>
              </a:solidFill>
            </a:endParaRPr>
          </a:p>
        </p:txBody>
      </p:sp>
      <p:sp>
        <p:nvSpPr>
          <p:cNvPr id="6" name="文本框 5"/>
          <p:cNvSpPr txBox="1"/>
          <p:nvPr/>
        </p:nvSpPr>
        <p:spPr>
          <a:xfrm>
            <a:off x="4351808" y="1327072"/>
            <a:ext cx="4208628" cy="2723823"/>
          </a:xfrm>
          <a:prstGeom prst="rect">
            <a:avLst/>
          </a:prstGeom>
          <a:noFill/>
        </p:spPr>
        <p:txBody>
          <a:bodyPr wrap="square" rtlCol="0">
            <a:spAutoFit/>
          </a:bodyPr>
          <a:lstStyle/>
          <a:p>
            <a:r>
              <a:rPr lang="en-US" altLang="zh-CN" sz="2400" b="1" dirty="0"/>
              <a:t>Raw Data</a:t>
            </a:r>
          </a:p>
          <a:p>
            <a:endParaRPr lang="en-US" altLang="zh-CN" sz="2100" b="1" dirty="0"/>
          </a:p>
          <a:p>
            <a:pPr marL="257175" indent="-257175">
              <a:buFont typeface="Arial" panose="020B0604020202020204" pitchFamily="34" charset="0"/>
              <a:buChar char="•"/>
            </a:pPr>
            <a:r>
              <a:rPr lang="en-US" altLang="zh-CN" sz="2100" dirty="0"/>
              <a:t>Image Files and Point Cloud Files</a:t>
            </a:r>
          </a:p>
          <a:p>
            <a:pPr marL="257175" indent="-257175">
              <a:buFont typeface="Arial" panose="020B0604020202020204" pitchFamily="34" charset="0"/>
              <a:buChar char="•"/>
            </a:pPr>
            <a:r>
              <a:rPr lang="en-US" altLang="zh-CN" sz="2100" dirty="0"/>
              <a:t>252 frames</a:t>
            </a:r>
          </a:p>
          <a:p>
            <a:pPr marL="257175" indent="-257175">
              <a:buFont typeface="Arial" panose="020B0604020202020204" pitchFamily="34" charset="0"/>
              <a:buChar char="•"/>
            </a:pPr>
            <a:r>
              <a:rPr lang="en-US" altLang="zh-CN" sz="2100" dirty="0"/>
              <a:t>333K points</a:t>
            </a:r>
          </a:p>
          <a:p>
            <a:pPr marL="257175" indent="-257175">
              <a:buFont typeface="Arial" panose="020B0604020202020204" pitchFamily="34" charset="0"/>
              <a:buChar char="•"/>
            </a:pPr>
            <a:r>
              <a:rPr lang="en-US" altLang="zh-CN" sz="2100" dirty="0"/>
              <a:t>Hand-labelled </a:t>
            </a:r>
            <a:r>
              <a:rPr lang="en-US" altLang="zh-CN" sz="2100" dirty="0" err="1"/>
              <a:t>groundtruth</a:t>
            </a:r>
            <a:r>
              <a:rPr lang="en-US" altLang="zh-CN" sz="2100" dirty="0"/>
              <a:t> </a:t>
            </a:r>
            <a:r>
              <a:rPr lang="en-US" altLang="zh-CN" sz="2100" dirty="0"/>
              <a:t>from Zhang et </a:t>
            </a:r>
            <a:r>
              <a:rPr lang="en-US" altLang="zh-CN" sz="2100" dirty="0"/>
              <a:t>al.</a:t>
            </a:r>
          </a:p>
        </p:txBody>
      </p:sp>
    </p:spTree>
    <p:extLst>
      <p:ext uri="{BB962C8B-B14F-4D97-AF65-F5344CB8AC3E}">
        <p14:creationId xmlns:p14="http://schemas.microsoft.com/office/powerpoint/2010/main" val="1696329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 Result</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18</a:t>
            </a:fld>
            <a:endParaRPr lang="zh-CN" altLang="en-US"/>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9485" t="9229" r="26375" b="36562"/>
          <a:stretch/>
        </p:blipFill>
        <p:spPr>
          <a:xfrm>
            <a:off x="533400" y="1428750"/>
            <a:ext cx="3874097" cy="2489698"/>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29704" t="10588" r="26223" b="35984"/>
          <a:stretch/>
        </p:blipFill>
        <p:spPr>
          <a:xfrm>
            <a:off x="4684246" y="1428750"/>
            <a:ext cx="3907696" cy="2489698"/>
          </a:xfrm>
          <a:prstGeom prst="rect">
            <a:avLst/>
          </a:prstGeom>
        </p:spPr>
      </p:pic>
      <p:sp>
        <p:nvSpPr>
          <p:cNvPr id="8" name="文本框 7"/>
          <p:cNvSpPr txBox="1"/>
          <p:nvPr/>
        </p:nvSpPr>
        <p:spPr>
          <a:xfrm>
            <a:off x="1503498" y="3975239"/>
            <a:ext cx="6068962" cy="692497"/>
          </a:xfrm>
          <a:prstGeom prst="rect">
            <a:avLst/>
          </a:prstGeom>
          <a:noFill/>
        </p:spPr>
        <p:txBody>
          <a:bodyPr wrap="square" rtlCol="0">
            <a:spAutoFit/>
          </a:bodyPr>
          <a:lstStyle/>
          <a:p>
            <a:pPr algn="ctr"/>
            <a:r>
              <a:rPr lang="en-US" altLang="zh-CN" sz="2100" dirty="0"/>
              <a:t>With hierarchical fusion:  </a:t>
            </a:r>
          </a:p>
          <a:p>
            <a:pPr algn="ctr"/>
            <a:r>
              <a:rPr lang="en-US" altLang="zh-CN" b="1" dirty="0"/>
              <a:t>Mean IoU: </a:t>
            </a:r>
            <a:r>
              <a:rPr lang="en-US" altLang="zh-CN" b="1" dirty="0"/>
              <a:t>67.73</a:t>
            </a:r>
            <a:r>
              <a:rPr lang="en-US" altLang="zh-CN" b="1" dirty="0"/>
              <a:t>%</a:t>
            </a:r>
            <a:r>
              <a:rPr lang="en-US" altLang="zh-CN" dirty="0"/>
              <a:t>    </a:t>
            </a:r>
            <a:r>
              <a:rPr lang="en-US" altLang="zh-CN" b="1" dirty="0"/>
              <a:t>Point-wise Accuracy: 80.07%</a:t>
            </a:r>
            <a:endParaRPr lang="zh-CN" altLang="en-US" b="1" dirty="0"/>
          </a:p>
        </p:txBody>
      </p:sp>
      <p:sp>
        <p:nvSpPr>
          <p:cNvPr id="9" name="文本框 8"/>
          <p:cNvSpPr txBox="1"/>
          <p:nvPr/>
        </p:nvSpPr>
        <p:spPr>
          <a:xfrm>
            <a:off x="1036631" y="1041509"/>
            <a:ext cx="2739348" cy="369332"/>
          </a:xfrm>
          <a:prstGeom prst="rect">
            <a:avLst/>
          </a:prstGeom>
          <a:noFill/>
        </p:spPr>
        <p:txBody>
          <a:bodyPr wrap="square" rtlCol="0">
            <a:spAutoFit/>
          </a:bodyPr>
          <a:lstStyle/>
          <a:p>
            <a:r>
              <a:rPr lang="en-US" altLang="zh-CN" b="1" dirty="0"/>
              <a:t>Image Labelled Sample</a:t>
            </a:r>
            <a:endParaRPr lang="zh-CN" altLang="en-US" b="1" dirty="0"/>
          </a:p>
        </p:txBody>
      </p:sp>
      <p:sp>
        <p:nvSpPr>
          <p:cNvPr id="10" name="文本框 9"/>
          <p:cNvSpPr txBox="1"/>
          <p:nvPr/>
        </p:nvSpPr>
        <p:spPr>
          <a:xfrm>
            <a:off x="5147579" y="1041509"/>
            <a:ext cx="3124200" cy="369332"/>
          </a:xfrm>
          <a:prstGeom prst="rect">
            <a:avLst/>
          </a:prstGeom>
          <a:noFill/>
        </p:spPr>
        <p:txBody>
          <a:bodyPr wrap="square" rtlCol="0">
            <a:spAutoFit/>
          </a:bodyPr>
          <a:lstStyle/>
          <a:p>
            <a:r>
              <a:rPr lang="en-US" altLang="zh-CN" b="1" dirty="0"/>
              <a:t>Hierarchical Fused Sample</a:t>
            </a:r>
            <a:endParaRPr lang="zh-CN" altLang="en-US" b="1" dirty="0"/>
          </a:p>
        </p:txBody>
      </p:sp>
    </p:spTree>
    <p:extLst>
      <p:ext uri="{BB962C8B-B14F-4D97-AF65-F5344CB8AC3E}">
        <p14:creationId xmlns:p14="http://schemas.microsoft.com/office/powerpoint/2010/main" val="282752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4" name="页脚占位符 3"/>
          <p:cNvSpPr>
            <a:spLocks noGrp="1"/>
          </p:cNvSpPr>
          <p:nvPr>
            <p:ph type="ftr" sz="quarter" idx="14"/>
          </p:nvPr>
        </p:nvSpPr>
        <p:spPr/>
        <p:txBody>
          <a:bodyPr/>
          <a:lstStyle/>
          <a:p>
            <a:pPr>
              <a:defRPr/>
            </a:pPr>
            <a:r>
              <a:rPr lang="en-US" altLang="zh-CN"/>
              <a:t>17ICVS-0142/2017-01-1969</a:t>
            </a:r>
            <a:endParaRPr lang="en-US" altLang="zh-CN" dirty="0"/>
          </a:p>
        </p:txBody>
      </p:sp>
      <p:sp>
        <p:nvSpPr>
          <p:cNvPr id="5" name="灯片编号占位符 4"/>
          <p:cNvSpPr>
            <a:spLocks noGrp="1"/>
          </p:cNvSpPr>
          <p:nvPr>
            <p:ph type="sldNum" sz="quarter" idx="15"/>
          </p:nvPr>
        </p:nvSpPr>
        <p:spPr/>
        <p:txBody>
          <a:bodyPr/>
          <a:lstStyle/>
          <a:p>
            <a:pPr>
              <a:defRPr/>
            </a:pPr>
            <a:fld id="{463268C3-95B5-4944-8907-F2F46F63D880}" type="slidenum">
              <a:rPr lang="en-US" altLang="en-US" smtClean="0"/>
              <a:pPr>
                <a:defRPr/>
              </a:pPr>
              <a:t>19</a:t>
            </a:fld>
            <a:endParaRPr lang="en-US" altLang="en-US"/>
          </a:p>
        </p:txBody>
      </p:sp>
      <p:graphicFrame>
        <p:nvGraphicFramePr>
          <p:cNvPr id="7" name="表格 6"/>
          <p:cNvGraphicFramePr>
            <a:graphicFrameLocks noGrp="1"/>
          </p:cNvGraphicFramePr>
          <p:nvPr>
            <p:extLst>
              <p:ext uri="{D42A27DB-BD31-4B8C-83A1-F6EECF244321}">
                <p14:modId xmlns:p14="http://schemas.microsoft.com/office/powerpoint/2010/main" val="2543297517"/>
              </p:ext>
            </p:extLst>
          </p:nvPr>
        </p:nvGraphicFramePr>
        <p:xfrm>
          <a:off x="685800" y="1352550"/>
          <a:ext cx="7772400" cy="2803635"/>
        </p:xfrm>
        <a:graphic>
          <a:graphicData uri="http://schemas.openxmlformats.org/drawingml/2006/table">
            <a:tbl>
              <a:tblPr bandRow="1">
                <a:tableStyleId>{5C22544A-7EE6-4342-B048-85BDC9FD1C3A}</a:tableStyleId>
              </a:tblPr>
              <a:tblGrid>
                <a:gridCol w="7772400">
                  <a:extLst>
                    <a:ext uri="{9D8B030D-6E8A-4147-A177-3AD203B41FA5}">
                      <a16:colId xmlns:a16="http://schemas.microsoft.com/office/drawing/2014/main" xmlns="" val="20000"/>
                    </a:ext>
                  </a:extLst>
                </a:gridCol>
              </a:tblGrid>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chemeClr val="bg1"/>
                          </a:solidFill>
                          <a:latin typeface="Calibri" panose="020F0502020204030204" pitchFamily="34" charset="0"/>
                          <a:ea typeface="+mn-ea"/>
                          <a:cs typeface="+mn-cs"/>
                        </a:rPr>
                        <a:t>Introduction</a:t>
                      </a:r>
                      <a:endParaRPr lang="en-US" altLang="zh-CN" sz="2800" b="1" kern="1200" dirty="0">
                        <a:solidFill>
                          <a:schemeClr val="bg1"/>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0"/>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chemeClr val="bg1"/>
                          </a:solidFill>
                          <a:latin typeface="Calibri" panose="020F0502020204030204" pitchFamily="34" charset="0"/>
                          <a:ea typeface="+mn-ea"/>
                          <a:cs typeface="+mn-cs"/>
                        </a:rPr>
                        <a:t>Related</a:t>
                      </a:r>
                      <a:r>
                        <a:rPr lang="en-US" altLang="zh-CN" sz="2800" b="1" kern="1200" baseline="0" dirty="0" smtClean="0">
                          <a:solidFill>
                            <a:schemeClr val="bg1"/>
                          </a:solidFill>
                          <a:latin typeface="Calibri" panose="020F0502020204030204" pitchFamily="34" charset="0"/>
                          <a:ea typeface="+mn-ea"/>
                          <a:cs typeface="+mn-cs"/>
                        </a:rPr>
                        <a:t> Works</a:t>
                      </a:r>
                      <a:endParaRPr lang="en-US" altLang="zh-CN" sz="2800" b="1" kern="1200" dirty="0">
                        <a:solidFill>
                          <a:schemeClr val="bg1"/>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1"/>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FFFFFF"/>
                          </a:solidFill>
                          <a:latin typeface="Calibri" panose="020F0502020204030204" pitchFamily="34" charset="0"/>
                          <a:ea typeface="+mn-ea"/>
                          <a:cs typeface="+mn-cs"/>
                        </a:rPr>
                        <a:t>Algorithm</a:t>
                      </a:r>
                      <a:r>
                        <a:rPr lang="en-US" altLang="zh-CN" sz="2800" b="1" kern="1200" baseline="0" dirty="0" smtClean="0">
                          <a:solidFill>
                            <a:srgbClr val="FFFFFF"/>
                          </a:solidFill>
                          <a:latin typeface="Calibri" panose="020F0502020204030204" pitchFamily="34" charset="0"/>
                          <a:ea typeface="+mn-ea"/>
                          <a:cs typeface="+mn-cs"/>
                        </a:rPr>
                        <a:t> Pipeline</a:t>
                      </a:r>
                      <a:endParaRPr lang="en-US" altLang="zh-CN" sz="2800" b="1" kern="1200" dirty="0">
                        <a:solidFill>
                          <a:srgbClr val="FFFFFF"/>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2"/>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Experiments</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3"/>
                  </a:ext>
                </a:extLst>
              </a:tr>
              <a:tr h="560727">
                <a:tc>
                  <a:txBody>
                    <a:bodyPr/>
                    <a:lstStyle/>
                    <a:p>
                      <a:pPr marL="457200" indent="-457200">
                        <a:buFont typeface="Wingdings" pitchFamily="2" charset="2"/>
                        <a:buChar char="p"/>
                      </a:pPr>
                      <a:r>
                        <a:rPr lang="en-US" altLang="zh-CN" sz="2800" b="1" dirty="0" smtClean="0">
                          <a:solidFill>
                            <a:srgbClr val="005195"/>
                          </a:solidFill>
                          <a:latin typeface="Calibri" panose="020F0502020204030204" pitchFamily="34" charset="0"/>
                        </a:rPr>
                        <a:t>Conclusion</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743292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4" name="页脚占位符 3"/>
          <p:cNvSpPr>
            <a:spLocks noGrp="1"/>
          </p:cNvSpPr>
          <p:nvPr>
            <p:ph type="ftr" sz="quarter" idx="14"/>
          </p:nvPr>
        </p:nvSpPr>
        <p:spPr/>
        <p:txBody>
          <a:bodyPr/>
          <a:lstStyle/>
          <a:p>
            <a:pPr>
              <a:defRPr/>
            </a:pPr>
            <a:r>
              <a:rPr lang="en-US" altLang="zh-CN" dirty="0"/>
              <a:t>17ICVS-0142/2017-01-1969</a:t>
            </a:r>
            <a:endParaRPr lang="en-US" altLang="zh-CN" dirty="0"/>
          </a:p>
        </p:txBody>
      </p:sp>
      <p:sp>
        <p:nvSpPr>
          <p:cNvPr id="5" name="灯片编号占位符 4"/>
          <p:cNvSpPr>
            <a:spLocks noGrp="1"/>
          </p:cNvSpPr>
          <p:nvPr>
            <p:ph type="sldNum" sz="quarter" idx="15"/>
          </p:nvPr>
        </p:nvSpPr>
        <p:spPr/>
        <p:txBody>
          <a:bodyPr/>
          <a:lstStyle/>
          <a:p>
            <a:pPr>
              <a:defRPr/>
            </a:pPr>
            <a:fld id="{463268C3-95B5-4944-8907-F2F46F63D880}" type="slidenum">
              <a:rPr lang="en-US" altLang="en-US" smtClean="0"/>
              <a:pPr>
                <a:defRPr/>
              </a:pPr>
              <a:t>2</a:t>
            </a:fld>
            <a:endParaRPr lang="en-US" altLang="en-US"/>
          </a:p>
        </p:txBody>
      </p:sp>
      <p:graphicFrame>
        <p:nvGraphicFramePr>
          <p:cNvPr id="7" name="表格 6"/>
          <p:cNvGraphicFramePr>
            <a:graphicFrameLocks noGrp="1"/>
          </p:cNvGraphicFramePr>
          <p:nvPr>
            <p:extLst>
              <p:ext uri="{D42A27DB-BD31-4B8C-83A1-F6EECF244321}">
                <p14:modId xmlns:p14="http://schemas.microsoft.com/office/powerpoint/2010/main" val="1708563640"/>
              </p:ext>
            </p:extLst>
          </p:nvPr>
        </p:nvGraphicFramePr>
        <p:xfrm>
          <a:off x="685800" y="1352550"/>
          <a:ext cx="7772400" cy="2803635"/>
        </p:xfrm>
        <a:graphic>
          <a:graphicData uri="http://schemas.openxmlformats.org/drawingml/2006/table">
            <a:tbl>
              <a:tblPr bandRow="1">
                <a:tableStyleId>{5C22544A-7EE6-4342-B048-85BDC9FD1C3A}</a:tableStyleId>
              </a:tblPr>
              <a:tblGrid>
                <a:gridCol w="7772400">
                  <a:extLst>
                    <a:ext uri="{9D8B030D-6E8A-4147-A177-3AD203B41FA5}">
                      <a16:colId xmlns:a16="http://schemas.microsoft.com/office/drawing/2014/main" xmlns="" val="20000"/>
                    </a:ext>
                  </a:extLst>
                </a:gridCol>
              </a:tblGrid>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FFFFFF"/>
                          </a:solidFill>
                          <a:latin typeface="Calibri" panose="020F0502020204030204" pitchFamily="34" charset="0"/>
                          <a:ea typeface="+mn-ea"/>
                          <a:cs typeface="+mn-cs"/>
                        </a:rPr>
                        <a:t>Introduction</a:t>
                      </a:r>
                      <a:endParaRPr lang="en-US" altLang="zh-CN" sz="2800" b="1" kern="1200" dirty="0">
                        <a:solidFill>
                          <a:srgbClr val="FFFFFF"/>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0"/>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FFFFFF"/>
                          </a:solidFill>
                          <a:latin typeface="Calibri" panose="020F0502020204030204" pitchFamily="34" charset="0"/>
                          <a:ea typeface="+mn-ea"/>
                          <a:cs typeface="+mn-cs"/>
                        </a:rPr>
                        <a:t>Related</a:t>
                      </a:r>
                      <a:r>
                        <a:rPr lang="en-US" altLang="zh-CN" sz="2800" b="1" kern="1200" baseline="0" dirty="0" smtClean="0">
                          <a:solidFill>
                            <a:srgbClr val="FFFFFF"/>
                          </a:solidFill>
                          <a:latin typeface="Calibri" panose="020F0502020204030204" pitchFamily="34" charset="0"/>
                          <a:ea typeface="+mn-ea"/>
                          <a:cs typeface="+mn-cs"/>
                        </a:rPr>
                        <a:t> Works</a:t>
                      </a:r>
                      <a:endParaRPr lang="en-US" altLang="zh-CN" sz="2800" b="1" kern="1200" dirty="0">
                        <a:solidFill>
                          <a:srgbClr val="FFFFFF"/>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1"/>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FFFFFF"/>
                          </a:solidFill>
                          <a:latin typeface="Calibri" panose="020F0502020204030204" pitchFamily="34" charset="0"/>
                          <a:ea typeface="+mn-ea"/>
                          <a:cs typeface="+mn-cs"/>
                        </a:rPr>
                        <a:t>Algorithm</a:t>
                      </a:r>
                      <a:r>
                        <a:rPr lang="en-US" altLang="zh-CN" sz="2800" b="1" kern="1200" baseline="0" dirty="0" smtClean="0">
                          <a:solidFill>
                            <a:srgbClr val="FFFFFF"/>
                          </a:solidFill>
                          <a:latin typeface="Calibri" panose="020F0502020204030204" pitchFamily="34" charset="0"/>
                          <a:ea typeface="+mn-ea"/>
                          <a:cs typeface="+mn-cs"/>
                        </a:rPr>
                        <a:t> Pipeline</a:t>
                      </a:r>
                      <a:endParaRPr lang="en-US" altLang="zh-CN" sz="2800" b="1" kern="1200" dirty="0">
                        <a:solidFill>
                          <a:srgbClr val="FFFFFF"/>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2"/>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Experiments</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3"/>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Conclusion</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455217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3" name="灯片编号占位符 2"/>
          <p:cNvSpPr>
            <a:spLocks noGrp="1"/>
          </p:cNvSpPr>
          <p:nvPr>
            <p:ph type="sldNum" sz="quarter" idx="15"/>
          </p:nvPr>
        </p:nvSpPr>
        <p:spPr/>
        <p:txBody>
          <a:bodyPr/>
          <a:lstStyle/>
          <a:p>
            <a:fld id="{67190275-495A-4880-9AD2-2CB137B7EBC0}" type="slidenum">
              <a:rPr lang="zh-CN" altLang="en-US" smtClean="0"/>
              <a:t>20</a:t>
            </a:fld>
            <a:endParaRPr lang="zh-CN" altLang="en-US"/>
          </a:p>
        </p:txBody>
      </p:sp>
      <p:sp>
        <p:nvSpPr>
          <p:cNvPr id="5" name="文本框 4"/>
          <p:cNvSpPr txBox="1"/>
          <p:nvPr/>
        </p:nvSpPr>
        <p:spPr>
          <a:xfrm>
            <a:off x="762000" y="1513554"/>
            <a:ext cx="7490337" cy="1254189"/>
          </a:xfrm>
          <a:prstGeom prst="rect">
            <a:avLst/>
          </a:prstGeom>
          <a:noFill/>
        </p:spPr>
        <p:txBody>
          <a:bodyPr wrap="square" rtlCol="0">
            <a:spAutoFit/>
          </a:bodyPr>
          <a:lstStyle/>
          <a:p>
            <a:pPr>
              <a:spcAft>
                <a:spcPts val="900"/>
              </a:spcAft>
            </a:pPr>
            <a:r>
              <a:rPr lang="en-US" altLang="zh-CN" sz="2800" b="1" dirty="0">
                <a:solidFill>
                  <a:schemeClr val="bg1"/>
                </a:solidFill>
                <a:latin typeface="Times New Roman" panose="02020603050405020304" pitchFamily="18" charset="0"/>
                <a:cs typeface="Times New Roman" panose="02020603050405020304" pitchFamily="18" charset="0"/>
              </a:rPr>
              <a:t>Point Cloud Semantic Segmentation System</a:t>
            </a:r>
          </a:p>
          <a:p>
            <a:pPr marL="214313" indent="-214313">
              <a:buFont typeface="Wingdings" panose="05000000000000000000" pitchFamily="2" charset="2"/>
              <a:buChar char="ü"/>
            </a:pPr>
            <a:r>
              <a:rPr lang="en-US" altLang="zh-CN" sz="2000" dirty="0">
                <a:solidFill>
                  <a:schemeClr val="bg1"/>
                </a:solidFill>
                <a:latin typeface="Times New Roman" panose="02020603050405020304" pitchFamily="18" charset="0"/>
                <a:cs typeface="Times New Roman" panose="02020603050405020304" pitchFamily="18" charset="0"/>
              </a:rPr>
              <a:t>Use CNN to generate accurate label</a:t>
            </a:r>
          </a:p>
          <a:p>
            <a:pPr marL="214313" indent="-214313">
              <a:buFont typeface="Wingdings" panose="05000000000000000000" pitchFamily="2" charset="2"/>
              <a:buChar char="ü"/>
            </a:pPr>
            <a:r>
              <a:rPr lang="en-US" altLang="zh-CN" sz="2000" dirty="0">
                <a:solidFill>
                  <a:schemeClr val="bg1"/>
                </a:solidFill>
                <a:latin typeface="Times New Roman" panose="02020603050405020304" pitchFamily="18" charset="0"/>
                <a:cs typeface="Times New Roman" panose="02020603050405020304" pitchFamily="18" charset="0"/>
              </a:rPr>
              <a:t>Use hierarchical algorithm to fuse image and point cloud segments</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762000" y="2800350"/>
            <a:ext cx="7490337" cy="1254189"/>
          </a:xfrm>
          <a:prstGeom prst="rect">
            <a:avLst/>
          </a:prstGeom>
          <a:noFill/>
        </p:spPr>
        <p:txBody>
          <a:bodyPr wrap="square" rtlCol="0">
            <a:spAutoFit/>
          </a:bodyPr>
          <a:lstStyle/>
          <a:p>
            <a:pPr>
              <a:spcAft>
                <a:spcPts val="900"/>
              </a:spcAft>
            </a:pPr>
            <a:r>
              <a:rPr lang="en-US" altLang="zh-CN" sz="2800" b="1" dirty="0">
                <a:solidFill>
                  <a:schemeClr val="bg1"/>
                </a:solidFill>
                <a:latin typeface="Times New Roman" panose="02020603050405020304" pitchFamily="18" charset="0"/>
                <a:cs typeface="Times New Roman" panose="02020603050405020304" pitchFamily="18" charset="0"/>
              </a:rPr>
              <a:t>Further Improvements</a:t>
            </a:r>
          </a:p>
          <a:p>
            <a:pPr marL="214313" indent="-214313">
              <a:buFont typeface="Wingdings" panose="05000000000000000000" pitchFamily="2" charset="2"/>
              <a:buChar char="ü"/>
            </a:pPr>
            <a:r>
              <a:rPr lang="en-US" altLang="zh-CN" sz="2000" dirty="0">
                <a:solidFill>
                  <a:schemeClr val="bg1"/>
                </a:solidFill>
                <a:latin typeface="Times New Roman" panose="02020603050405020304" pitchFamily="18" charset="0"/>
                <a:cs typeface="Times New Roman" panose="02020603050405020304" pitchFamily="18" charset="0"/>
              </a:rPr>
              <a:t>Better segments generation</a:t>
            </a:r>
          </a:p>
          <a:p>
            <a:pPr marL="214313" indent="-214313">
              <a:buFont typeface="Wingdings" panose="05000000000000000000" pitchFamily="2" charset="2"/>
              <a:buChar char="ü"/>
            </a:pPr>
            <a:r>
              <a:rPr lang="en-US" altLang="zh-CN" sz="2000" dirty="0">
                <a:solidFill>
                  <a:schemeClr val="bg1"/>
                </a:solidFill>
                <a:latin typeface="Times New Roman" panose="02020603050405020304" pitchFamily="18" charset="0"/>
                <a:cs typeface="Times New Roman" panose="02020603050405020304" pitchFamily="18" charset="0"/>
              </a:rPr>
              <a:t>More efficient algorithm making the system real-time capable</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6137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References</a:t>
            </a:r>
            <a:endParaRPr lang="zh-CN" altLang="en-US" dirty="0"/>
          </a:p>
        </p:txBody>
      </p:sp>
      <p:sp>
        <p:nvSpPr>
          <p:cNvPr id="9" name="内容占位符 8"/>
          <p:cNvSpPr>
            <a:spLocks noGrp="1"/>
          </p:cNvSpPr>
          <p:nvPr>
            <p:ph idx="1"/>
          </p:nvPr>
        </p:nvSpPr>
        <p:spPr>
          <a:xfrm>
            <a:off x="457200" y="911224"/>
            <a:ext cx="8229600" cy="3870326"/>
          </a:xfrm>
        </p:spPr>
        <p:txBody>
          <a:bodyPr>
            <a:normAutofit fontScale="62500" lnSpcReduction="20000"/>
          </a:bodyPr>
          <a:lstStyle/>
          <a:p>
            <a:pPr marL="385763" indent="-385763">
              <a:buFont typeface="+mj-lt"/>
              <a:buAutoNum type="arabicPeriod"/>
            </a:pPr>
            <a:r>
              <a:rPr lang="en-US" altLang="zh-CN" b="0" dirty="0"/>
              <a:t>Geiger, Andreas, Philip Lenz, and Raquel </a:t>
            </a:r>
            <a:r>
              <a:rPr lang="en-US" altLang="zh-CN" b="0" dirty="0" err="1"/>
              <a:t>Urtasun</a:t>
            </a:r>
            <a:r>
              <a:rPr lang="en-US" altLang="zh-CN" b="0" dirty="0"/>
              <a:t>. 2012. “Are We Ready for Autonomous Driving? The KITTI Vision Benchmark Suite.” In Conference on Computer Vision and Pattern Recognition (CVPR). doi:</a:t>
            </a:r>
            <a:r>
              <a:rPr lang="en-US" altLang="zh-CN" b="0" u="sng" dirty="0"/>
              <a:t>10.1109/CVPR.2012.6248074</a:t>
            </a:r>
            <a:r>
              <a:rPr lang="en-US" altLang="zh-CN" b="0" dirty="0"/>
              <a:t>.</a:t>
            </a:r>
            <a:endParaRPr lang="zh-CN" altLang="zh-CN" b="0" dirty="0"/>
          </a:p>
          <a:p>
            <a:pPr marL="385763" indent="-385763">
              <a:buFont typeface="+mj-lt"/>
              <a:buAutoNum type="arabicPeriod"/>
            </a:pPr>
            <a:r>
              <a:rPr lang="de-DE" altLang="zh-CN" b="0" dirty="0"/>
              <a:t>Schnabel, R, R Wessel, R Wahl, and R Klein. </a:t>
            </a:r>
            <a:r>
              <a:rPr lang="en-US" altLang="zh-CN" b="0" dirty="0"/>
              <a:t>2007. “Shape Recognition in 3D Point Clouds Shape Recognition in 3D Point-Clouds.” Symposium A Quarterly Journal In Modern Foreign Literatures 2 (1): 40–51. doi:</a:t>
            </a:r>
            <a:r>
              <a:rPr lang="en-US" altLang="zh-CN" b="0" u="sng" dirty="0"/>
              <a:t>10.1306/D4268F04-2B26-11D7-8648000102C1865D</a:t>
            </a:r>
            <a:r>
              <a:rPr lang="en-US" altLang="zh-CN" b="0" dirty="0"/>
              <a:t>.</a:t>
            </a:r>
            <a:endParaRPr lang="zh-CN" altLang="zh-CN" b="0" dirty="0"/>
          </a:p>
          <a:p>
            <a:pPr marL="385763" indent="-385763">
              <a:buFont typeface="+mj-lt"/>
              <a:buAutoNum type="arabicPeriod"/>
            </a:pPr>
            <a:r>
              <a:rPr lang="en-US" altLang="zh-CN" b="0" dirty="0"/>
              <a:t>Yang, </a:t>
            </a:r>
            <a:r>
              <a:rPr lang="en-US" altLang="zh-CN" b="0" dirty="0" err="1"/>
              <a:t>Bisheng</a:t>
            </a:r>
            <a:r>
              <a:rPr lang="en-US" altLang="zh-CN" b="0" dirty="0"/>
              <a:t>, and Zhen Dong. 2013. “A Shape-Based Segmentation Method for Mobile Laser Scanning Point Clouds.” ISPRS Journal of Photogrammetry and Remote Sensing 81. International Society for Photogrammetry and Remote Sensing, Inc. (ISPRS): 19–30. doi:</a:t>
            </a:r>
            <a:r>
              <a:rPr lang="en-US" altLang="zh-CN" b="0" u="sng" dirty="0"/>
              <a:t>10.1016/j.isprsjprs.2013.04.002</a:t>
            </a:r>
            <a:r>
              <a:rPr lang="en-US" altLang="zh-CN" b="0" dirty="0"/>
              <a:t>.</a:t>
            </a:r>
            <a:endParaRPr lang="zh-CN" altLang="zh-CN" b="0" dirty="0"/>
          </a:p>
          <a:p>
            <a:pPr marL="385763" indent="-385763">
              <a:buFont typeface="+mj-lt"/>
              <a:buAutoNum type="arabicPeriod"/>
            </a:pPr>
            <a:r>
              <a:rPr lang="en-US" altLang="zh-CN" b="0" dirty="0" err="1"/>
              <a:t>Douillard</a:t>
            </a:r>
            <a:r>
              <a:rPr lang="en-US" altLang="zh-CN" b="0" dirty="0"/>
              <a:t>, Bertrand, J. Underwood, N. Kuntz, V. </a:t>
            </a:r>
            <a:r>
              <a:rPr lang="en-US" altLang="zh-CN" b="0" dirty="0" err="1"/>
              <a:t>Vlaskine</a:t>
            </a:r>
            <a:r>
              <a:rPr lang="en-US" altLang="zh-CN" b="0" dirty="0"/>
              <a:t>, A. </a:t>
            </a:r>
            <a:r>
              <a:rPr lang="en-US" altLang="zh-CN" b="0" dirty="0" err="1"/>
              <a:t>Quadros</a:t>
            </a:r>
            <a:r>
              <a:rPr lang="en-US" altLang="zh-CN" b="0" dirty="0"/>
              <a:t>, P. Morton, and A. </a:t>
            </a:r>
            <a:r>
              <a:rPr lang="en-US" altLang="zh-CN" b="0" dirty="0" err="1"/>
              <a:t>Frenkel</a:t>
            </a:r>
            <a:r>
              <a:rPr lang="en-US" altLang="zh-CN" b="0" dirty="0"/>
              <a:t>. 2011. “On the Segmentation of 3D LIDAR Point Clouds.” 2011 IEEE International Conference on Robotics and Automation, 2798–2805. doi:</a:t>
            </a:r>
            <a:r>
              <a:rPr lang="en-US" altLang="zh-CN" b="0" u="sng" dirty="0"/>
              <a:t>10.1109/ICRA.2011.5979818</a:t>
            </a:r>
            <a:r>
              <a:rPr lang="en-US" altLang="zh-CN" b="0" dirty="0"/>
              <a:t>.</a:t>
            </a:r>
            <a:endParaRPr lang="zh-CN" altLang="zh-CN" b="0" dirty="0"/>
          </a:p>
          <a:p>
            <a:pPr marL="385763" indent="-385763">
              <a:buFont typeface="+mj-lt"/>
              <a:buAutoNum type="arabicPeriod"/>
            </a:pPr>
            <a:r>
              <a:rPr lang="en-US" altLang="zh-CN" b="0" dirty="0" err="1"/>
              <a:t>Barnea</a:t>
            </a:r>
            <a:r>
              <a:rPr lang="en-US" altLang="zh-CN" b="0" dirty="0"/>
              <a:t>, </a:t>
            </a:r>
            <a:r>
              <a:rPr lang="en-US" altLang="zh-CN" b="0" dirty="0" err="1"/>
              <a:t>Shahar</a:t>
            </a:r>
            <a:r>
              <a:rPr lang="en-US" altLang="zh-CN" b="0" dirty="0"/>
              <a:t>, and </a:t>
            </a:r>
            <a:r>
              <a:rPr lang="en-US" altLang="zh-CN" b="0" dirty="0" err="1"/>
              <a:t>Sagi</a:t>
            </a:r>
            <a:r>
              <a:rPr lang="en-US" altLang="zh-CN" b="0" dirty="0"/>
              <a:t> </a:t>
            </a:r>
            <a:r>
              <a:rPr lang="en-US" altLang="zh-CN" b="0" dirty="0" err="1"/>
              <a:t>Filin</a:t>
            </a:r>
            <a:r>
              <a:rPr lang="en-US" altLang="zh-CN" b="0" dirty="0"/>
              <a:t>. 2013. “Segmentation of Terrestrial Laser Scanning Data Using Geometry and Image Information.” ISPRS Journal of Photogrammetry and Remote Sensing 76: 33–48. doi:</a:t>
            </a:r>
            <a:r>
              <a:rPr lang="en-US" altLang="zh-CN" b="0" u="sng" dirty="0"/>
              <a:t>10.1016/j.isprsjprs.2012.05.001</a:t>
            </a:r>
            <a:r>
              <a:rPr lang="en-US" altLang="zh-CN" b="0" dirty="0"/>
              <a:t>.</a:t>
            </a:r>
            <a:endParaRPr lang="zh-CN" altLang="zh-CN" b="0" dirty="0"/>
          </a:p>
          <a:p>
            <a:pPr marL="385763" indent="-385763">
              <a:buFont typeface="+mj-lt"/>
              <a:buAutoNum type="arabicPeriod"/>
            </a:pPr>
            <a:r>
              <a:rPr lang="en-US" altLang="zh-CN" b="0" dirty="0"/>
              <a:t>Lin, Hui, </a:t>
            </a:r>
            <a:r>
              <a:rPr lang="en-US" altLang="zh-CN" b="0" dirty="0" err="1"/>
              <a:t>Jizhou</a:t>
            </a:r>
            <a:r>
              <a:rPr lang="en-US" altLang="zh-CN" b="0" dirty="0"/>
              <a:t> Gao, Yu Zhou, </a:t>
            </a:r>
            <a:r>
              <a:rPr lang="en-US" altLang="zh-CN" b="0" dirty="0" err="1"/>
              <a:t>Guiliang</a:t>
            </a:r>
            <a:r>
              <a:rPr lang="en-US" altLang="zh-CN" b="0" dirty="0"/>
              <a:t> Lu, Mao Ye, </a:t>
            </a:r>
            <a:r>
              <a:rPr lang="en-US" altLang="zh-CN" b="0" dirty="0" err="1"/>
              <a:t>Chenxi</a:t>
            </a:r>
            <a:r>
              <a:rPr lang="en-US" altLang="zh-CN" b="0" dirty="0"/>
              <a:t> Zhang, </a:t>
            </a:r>
            <a:r>
              <a:rPr lang="en-US" altLang="zh-CN" b="0" dirty="0" err="1"/>
              <a:t>Ligang</a:t>
            </a:r>
            <a:r>
              <a:rPr lang="en-US" altLang="zh-CN" b="0" dirty="0"/>
              <a:t> Liu, and </a:t>
            </a:r>
            <a:r>
              <a:rPr lang="en-US" altLang="zh-CN" b="0" dirty="0" err="1"/>
              <a:t>Ruigang</a:t>
            </a:r>
            <a:r>
              <a:rPr lang="en-US" altLang="zh-CN" b="0" dirty="0"/>
              <a:t> Yang. 2013. “Semantic Decomposition and Reconstruction of Residential Scenes from LiDAR Data.” ACM Transactions on Graphics 32 (4): 1. doi:</a:t>
            </a:r>
            <a:r>
              <a:rPr lang="en-US" altLang="zh-CN" b="0" u="sng" dirty="0"/>
              <a:t>10.1145/2461912.2461969</a:t>
            </a:r>
            <a:r>
              <a:rPr lang="en-US" altLang="zh-CN" b="0" dirty="0"/>
              <a:t>.</a:t>
            </a:r>
            <a:endParaRPr lang="zh-CN" altLang="zh-CN" b="0" dirty="0"/>
          </a:p>
          <a:p>
            <a:pPr marL="385763" indent="-385763">
              <a:buFont typeface="+mj-lt"/>
              <a:buAutoNum type="arabicPeriod"/>
            </a:pPr>
            <a:r>
              <a:rPr lang="en-US" altLang="zh-CN" b="0" dirty="0"/>
              <a:t>Zhu, </a:t>
            </a:r>
            <a:r>
              <a:rPr lang="en-US" altLang="zh-CN" b="0" dirty="0" err="1"/>
              <a:t>Xiaolong</a:t>
            </a:r>
            <a:r>
              <a:rPr lang="en-US" altLang="zh-CN" b="0" dirty="0"/>
              <a:t>, </a:t>
            </a:r>
            <a:r>
              <a:rPr lang="en-US" altLang="zh-CN" b="0" dirty="0" err="1"/>
              <a:t>Huijing</a:t>
            </a:r>
            <a:r>
              <a:rPr lang="en-US" altLang="zh-CN" b="0" dirty="0"/>
              <a:t> Zhao, </a:t>
            </a:r>
            <a:r>
              <a:rPr lang="en-US" altLang="zh-CN" b="0" dirty="0" err="1"/>
              <a:t>Yiming</a:t>
            </a:r>
            <a:r>
              <a:rPr lang="en-US" altLang="zh-CN" b="0" dirty="0"/>
              <a:t> Liu, </a:t>
            </a:r>
            <a:r>
              <a:rPr lang="en-US" altLang="zh-CN" b="0" dirty="0" err="1"/>
              <a:t>Yipu</a:t>
            </a:r>
            <a:r>
              <a:rPr lang="en-US" altLang="zh-CN" b="0" dirty="0"/>
              <a:t> Zhao, and </a:t>
            </a:r>
            <a:r>
              <a:rPr lang="en-US" altLang="zh-CN" b="0" dirty="0" err="1"/>
              <a:t>Hongbin</a:t>
            </a:r>
            <a:r>
              <a:rPr lang="en-US" altLang="zh-CN" b="0" dirty="0"/>
              <a:t> </a:t>
            </a:r>
            <a:r>
              <a:rPr lang="en-US" altLang="zh-CN" b="0" dirty="0" err="1"/>
              <a:t>Zha</a:t>
            </a:r>
            <a:r>
              <a:rPr lang="en-US" altLang="zh-CN" b="0" dirty="0"/>
              <a:t>. 2010. “Segmentation and Classification of Range Image from an Intelligent Vehicle in Urban Environment.” </a:t>
            </a:r>
            <a:r>
              <a:rPr lang="en-US" altLang="zh-CN" b="0" dirty="0" err="1"/>
              <a:t>Iros</a:t>
            </a:r>
            <a:r>
              <a:rPr lang="en-US" altLang="zh-CN" b="0" dirty="0"/>
              <a:t>, 1457–62. doi:</a:t>
            </a:r>
            <a:r>
              <a:rPr lang="en-US" altLang="zh-CN" b="0" u="sng" dirty="0"/>
              <a:t>10.1109/IROS.2010.5652703</a:t>
            </a:r>
            <a:r>
              <a:rPr lang="en-US" altLang="zh-CN" b="0" dirty="0"/>
              <a:t>.</a:t>
            </a:r>
            <a:endParaRPr lang="zh-CN" altLang="zh-CN" b="0" dirty="0"/>
          </a:p>
          <a:p>
            <a:pPr marL="385763" indent="-385763">
              <a:buFont typeface="+mj-lt"/>
              <a:buAutoNum type="arabicPeriod"/>
            </a:pPr>
            <a:r>
              <a:rPr lang="en-US" altLang="zh-CN" b="0" dirty="0"/>
              <a:t>Chen, </a:t>
            </a:r>
            <a:r>
              <a:rPr lang="en-US" altLang="zh-CN" b="0" dirty="0" err="1"/>
              <a:t>Xiaozhi</a:t>
            </a:r>
            <a:r>
              <a:rPr lang="en-US" altLang="zh-CN" b="0" dirty="0"/>
              <a:t>, </a:t>
            </a:r>
            <a:r>
              <a:rPr lang="en-US" altLang="zh-CN" b="0" dirty="0" err="1"/>
              <a:t>Huimin</a:t>
            </a:r>
            <a:r>
              <a:rPr lang="en-US" altLang="zh-CN" b="0" dirty="0"/>
              <a:t> Ma, Ji Wan, Bo Li, and Tian Xia. 2016. “Multi-View 3D Object Detection Network for Autonomous Driving.” http://arxiv.org/abs/1611.07759.</a:t>
            </a:r>
            <a:endParaRPr lang="zh-CN" altLang="zh-CN" b="0" dirty="0"/>
          </a:p>
          <a:p>
            <a:pPr marL="385763" indent="-385763">
              <a:buFont typeface="+mj-lt"/>
              <a:buAutoNum type="arabicPeriod"/>
            </a:pPr>
            <a:r>
              <a:rPr lang="en-US" altLang="zh-CN" b="0" dirty="0"/>
              <a:t>Valentin, J, S </a:t>
            </a:r>
            <a:r>
              <a:rPr lang="en-US" altLang="zh-CN" b="0" dirty="0" err="1"/>
              <a:t>Sengupta</a:t>
            </a:r>
            <a:r>
              <a:rPr lang="en-US" altLang="zh-CN" b="0" dirty="0"/>
              <a:t>, J </a:t>
            </a:r>
            <a:r>
              <a:rPr lang="en-US" altLang="zh-CN" b="0" dirty="0" err="1"/>
              <a:t>Warrell</a:t>
            </a:r>
            <a:r>
              <a:rPr lang="en-US" altLang="zh-CN" b="0" dirty="0"/>
              <a:t>, A </a:t>
            </a:r>
            <a:r>
              <a:rPr lang="en-US" altLang="zh-CN" b="0" dirty="0" err="1"/>
              <a:t>Shahrokni</a:t>
            </a:r>
            <a:r>
              <a:rPr lang="en-US" altLang="zh-CN" b="0" dirty="0"/>
              <a:t>, and P </a:t>
            </a:r>
            <a:r>
              <a:rPr lang="en-US" altLang="zh-CN" b="0" dirty="0" err="1"/>
              <a:t>Torr</a:t>
            </a:r>
            <a:r>
              <a:rPr lang="en-US" altLang="zh-CN" b="0" dirty="0"/>
              <a:t>. 2013. “Mesh Based Semantic Modelling for Indoor and Outdoor Scenes.” IEEE Computer Vision and Pattern Recognition (CVPR). doi:</a:t>
            </a:r>
            <a:r>
              <a:rPr lang="en-US" altLang="zh-CN" b="0" u="sng" dirty="0"/>
              <a:t>10.1109/CVPR.2013.269</a:t>
            </a:r>
            <a:endParaRPr lang="zh-CN" altLang="zh-CN" b="0" dirty="0"/>
          </a:p>
          <a:p>
            <a:pPr marL="385763" indent="-385763">
              <a:buFont typeface="+mj-lt"/>
              <a:buAutoNum type="arabicPeriod"/>
            </a:pPr>
            <a:r>
              <a:rPr lang="de-DE" altLang="zh-CN" b="0" dirty="0"/>
              <a:t>Habermann, D., a. Hata, D. Wolf, and F.S. Osorio. </a:t>
            </a:r>
            <a:r>
              <a:rPr lang="en-US" altLang="zh-CN" b="0" dirty="0"/>
              <a:t>2013. “Artificial Neural Nets Object Recognition for 3D Point Clouds.” 2013 Brazilian Conference on Intelligent Systems, 101–6. doi:</a:t>
            </a:r>
            <a:r>
              <a:rPr lang="en-US" altLang="zh-CN" b="0" u="sng" dirty="0"/>
              <a:t>10.1109/BRACIS.2013.25</a:t>
            </a:r>
            <a:r>
              <a:rPr lang="en-US" altLang="zh-CN" b="0" dirty="0"/>
              <a:t>.</a:t>
            </a:r>
            <a:endParaRPr lang="en-US" altLang="zh-CN" sz="2400" b="0" dirty="0">
              <a:solidFill>
                <a:srgbClr val="000000"/>
              </a:solidFill>
              <a:latin typeface="Times New Roman" panose="02020603050405020304" pitchFamily="18" charset="0"/>
              <a:ea typeface="宋体" panose="02010600030101010101" pitchFamily="2" charset="-122"/>
            </a:endParaRPr>
          </a:p>
          <a:p>
            <a:pPr marL="214313" indent="-385763" fontAlgn="t">
              <a:lnSpc>
                <a:spcPct val="120000"/>
              </a:lnSpc>
              <a:spcBef>
                <a:spcPts val="0"/>
              </a:spcBef>
              <a:buFont typeface="+mj-lt"/>
              <a:buAutoNum type="arabicPeriod"/>
            </a:pPr>
            <a:endParaRPr lang="zh-CN" altLang="zh-CN" sz="2400" b="0" dirty="0">
              <a:latin typeface="Arial" panose="020B0604020202020204" pitchFamily="34" charset="0"/>
            </a:endParaRPr>
          </a:p>
        </p:txBody>
      </p:sp>
      <p:sp>
        <p:nvSpPr>
          <p:cNvPr id="4" name="灯片编号占位符 3"/>
          <p:cNvSpPr>
            <a:spLocks noGrp="1"/>
          </p:cNvSpPr>
          <p:nvPr>
            <p:ph type="sldNum" sz="quarter" idx="11"/>
          </p:nvPr>
        </p:nvSpPr>
        <p:spPr/>
        <p:txBody>
          <a:bodyPr/>
          <a:lstStyle/>
          <a:p>
            <a:fld id="{67190275-495A-4880-9AD2-2CB137B7EBC0}" type="slidenum">
              <a:rPr lang="zh-CN" altLang="en-US" smtClean="0"/>
              <a:t>21</a:t>
            </a:fld>
            <a:endParaRPr lang="zh-CN" altLang="en-US" dirty="0"/>
          </a:p>
        </p:txBody>
      </p:sp>
    </p:spTree>
    <p:extLst>
      <p:ext uri="{BB962C8B-B14F-4D97-AF65-F5344CB8AC3E}">
        <p14:creationId xmlns:p14="http://schemas.microsoft.com/office/powerpoint/2010/main" val="39420247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References</a:t>
            </a:r>
            <a:endParaRPr lang="zh-CN" altLang="en-US" dirty="0"/>
          </a:p>
        </p:txBody>
      </p:sp>
      <p:sp>
        <p:nvSpPr>
          <p:cNvPr id="9" name="内容占位符 8"/>
          <p:cNvSpPr>
            <a:spLocks noGrp="1"/>
          </p:cNvSpPr>
          <p:nvPr>
            <p:ph idx="1"/>
          </p:nvPr>
        </p:nvSpPr>
        <p:spPr>
          <a:xfrm>
            <a:off x="457200" y="911224"/>
            <a:ext cx="8229600" cy="3870326"/>
          </a:xfrm>
        </p:spPr>
        <p:txBody>
          <a:bodyPr>
            <a:normAutofit fontScale="62500" lnSpcReduction="20000"/>
          </a:bodyPr>
          <a:lstStyle/>
          <a:p>
            <a:pPr marL="385763" indent="-385763">
              <a:buFont typeface="+mj-lt"/>
              <a:buAutoNum type="arabicPeriod" startAt="11"/>
            </a:pPr>
            <a:r>
              <a:rPr lang="en-US" altLang="zh-CN" b="0" dirty="0"/>
              <a:t>Maturana, Daniel, and Sebastian Scherer. 2015. “3D Convolutional Neural Networks for Landing Zone Detection from LiDAR.” International Conference on Robotics and Automation, no. Figure 1. doi:</a:t>
            </a:r>
            <a:r>
              <a:rPr lang="en-US" altLang="zh-CN" b="0" u="sng" dirty="0"/>
              <a:t>10.1109/ICRA.2015.7139679</a:t>
            </a:r>
            <a:r>
              <a:rPr lang="en-US" altLang="zh-CN" b="0" dirty="0"/>
              <a:t>.</a:t>
            </a:r>
            <a:endParaRPr lang="zh-CN" altLang="zh-CN" b="0" dirty="0"/>
          </a:p>
          <a:p>
            <a:pPr marL="385763" indent="-385763">
              <a:buFont typeface="+mj-lt"/>
              <a:buAutoNum type="arabicPeriod" startAt="11"/>
            </a:pPr>
            <a:r>
              <a:rPr lang="en-US" altLang="zh-CN" b="0" dirty="0"/>
              <a:t>Zhao, </a:t>
            </a:r>
            <a:r>
              <a:rPr lang="en-US" altLang="zh-CN" b="0" dirty="0" err="1"/>
              <a:t>Gangqiang</a:t>
            </a:r>
            <a:r>
              <a:rPr lang="en-US" altLang="zh-CN" b="0" dirty="0"/>
              <a:t>, </a:t>
            </a:r>
            <a:r>
              <a:rPr lang="en-US" altLang="zh-CN" b="0" dirty="0" err="1"/>
              <a:t>Xuhong</a:t>
            </a:r>
            <a:r>
              <a:rPr lang="en-US" altLang="zh-CN" b="0" dirty="0"/>
              <a:t> Xiao, </a:t>
            </a:r>
            <a:r>
              <a:rPr lang="en-US" altLang="zh-CN" b="0" dirty="0" err="1"/>
              <a:t>Junsong</a:t>
            </a:r>
            <a:r>
              <a:rPr lang="en-US" altLang="zh-CN" b="0" dirty="0"/>
              <a:t> Yuan, and Gee </a:t>
            </a:r>
            <a:r>
              <a:rPr lang="en-US" altLang="zh-CN" b="0" dirty="0" err="1"/>
              <a:t>Wah</a:t>
            </a:r>
            <a:r>
              <a:rPr lang="en-US" altLang="zh-CN" b="0" dirty="0"/>
              <a:t> Ng. 2014. “Fusion of 3D-LIDAR and Camera Data for Scene Parsing.” Journal of Visual Communication and Image Representation 25 (1). Elsevier Inc.: 165–83. doi:</a:t>
            </a:r>
            <a:r>
              <a:rPr lang="en-US" altLang="zh-CN" b="0" u="sng" dirty="0"/>
              <a:t>10.1016/j.jvcir.2013.06.008</a:t>
            </a:r>
            <a:r>
              <a:rPr lang="en-US" altLang="zh-CN" b="0" dirty="0"/>
              <a:t>.</a:t>
            </a:r>
            <a:endParaRPr lang="zh-CN" altLang="zh-CN" b="0" dirty="0"/>
          </a:p>
          <a:p>
            <a:pPr marL="385763" indent="-385763">
              <a:buFont typeface="+mj-lt"/>
              <a:buAutoNum type="arabicPeriod" startAt="11"/>
            </a:pPr>
            <a:r>
              <a:rPr lang="de-DE" altLang="zh-CN" b="0" dirty="0"/>
              <a:t>Kundu, Abhijit, Yin Li, Frank Daellert, Fuxin Li, and James M Rehg. 2014. </a:t>
            </a:r>
            <a:r>
              <a:rPr lang="en-US" altLang="zh-CN" b="0" dirty="0"/>
              <a:t>“Supplementary Material for Joint Semantic Segmentation and 3D Reconstruction from Monocular Video.” Computer Vision--ECCV 2014, 2–3. doi:</a:t>
            </a:r>
            <a:r>
              <a:rPr lang="en-US" altLang="zh-CN" b="0" u="sng" dirty="0"/>
              <a:t>10.1007/978-3-319-10599-4_45</a:t>
            </a:r>
            <a:r>
              <a:rPr lang="en-US" altLang="zh-CN" b="0" dirty="0"/>
              <a:t>.</a:t>
            </a:r>
            <a:endParaRPr lang="zh-CN" altLang="zh-CN" b="0" dirty="0"/>
          </a:p>
          <a:p>
            <a:pPr marL="385763" indent="-385763">
              <a:buFont typeface="+mj-lt"/>
              <a:buAutoNum type="arabicPeriod" startAt="11"/>
            </a:pPr>
            <a:r>
              <a:rPr lang="en-US" altLang="zh-CN" b="0" dirty="0"/>
              <a:t>Zhao, </a:t>
            </a:r>
            <a:r>
              <a:rPr lang="en-US" altLang="zh-CN" b="0" dirty="0" err="1"/>
              <a:t>Hengshuang</a:t>
            </a:r>
            <a:r>
              <a:rPr lang="en-US" altLang="zh-CN" b="0" dirty="0"/>
              <a:t>, </a:t>
            </a:r>
            <a:r>
              <a:rPr lang="en-US" altLang="zh-CN" b="0" dirty="0" err="1"/>
              <a:t>Jianping</a:t>
            </a:r>
            <a:r>
              <a:rPr lang="en-US" altLang="zh-CN" b="0" dirty="0"/>
              <a:t> Shi, </a:t>
            </a:r>
            <a:r>
              <a:rPr lang="en-US" altLang="zh-CN" b="0" dirty="0" err="1"/>
              <a:t>Xiaojuan</a:t>
            </a:r>
            <a:r>
              <a:rPr lang="en-US" altLang="zh-CN" b="0" dirty="0"/>
              <a:t> Qi, </a:t>
            </a:r>
            <a:r>
              <a:rPr lang="en-US" altLang="zh-CN" b="0" dirty="0" err="1"/>
              <a:t>Xiaogang</a:t>
            </a:r>
            <a:r>
              <a:rPr lang="en-US" altLang="zh-CN" b="0" dirty="0"/>
              <a:t> Wang, and </a:t>
            </a:r>
            <a:r>
              <a:rPr lang="en-US" altLang="zh-CN" b="0" dirty="0" err="1"/>
              <a:t>Jiaya</a:t>
            </a:r>
            <a:r>
              <a:rPr lang="en-US" altLang="zh-CN" b="0" dirty="0"/>
              <a:t> </a:t>
            </a:r>
            <a:r>
              <a:rPr lang="en-US" altLang="zh-CN" b="0" dirty="0" err="1"/>
              <a:t>Jia</a:t>
            </a:r>
            <a:r>
              <a:rPr lang="en-US" altLang="zh-CN" b="0" dirty="0"/>
              <a:t>. 2016. “Pyramid Scene Parsing Network.” http://arxiv.org/abs/1612.01105.</a:t>
            </a:r>
            <a:endParaRPr lang="zh-CN" altLang="zh-CN" b="0" dirty="0"/>
          </a:p>
          <a:p>
            <a:pPr marL="385763" indent="-385763">
              <a:buFont typeface="+mj-lt"/>
              <a:buAutoNum type="arabicPeriod" startAt="11"/>
            </a:pPr>
            <a:r>
              <a:rPr lang="en-US" altLang="zh-CN" b="0" dirty="0" err="1"/>
              <a:t>Cordts</a:t>
            </a:r>
            <a:r>
              <a:rPr lang="en-US" altLang="zh-CN" b="0" dirty="0"/>
              <a:t>, Marius, Mohamed </a:t>
            </a:r>
            <a:r>
              <a:rPr lang="en-US" altLang="zh-CN" b="0" dirty="0" err="1"/>
              <a:t>Omran</a:t>
            </a:r>
            <a:r>
              <a:rPr lang="en-US" altLang="zh-CN" b="0" dirty="0"/>
              <a:t>, Sebastian Ramos, </a:t>
            </a:r>
            <a:r>
              <a:rPr lang="en-US" altLang="zh-CN" b="0" dirty="0" err="1"/>
              <a:t>Timo</a:t>
            </a:r>
            <a:r>
              <a:rPr lang="en-US" altLang="zh-CN" b="0" dirty="0"/>
              <a:t> </a:t>
            </a:r>
            <a:r>
              <a:rPr lang="en-US" altLang="zh-CN" b="0" dirty="0" err="1"/>
              <a:t>Rehfeld</a:t>
            </a:r>
            <a:r>
              <a:rPr lang="en-US" altLang="zh-CN" b="0" dirty="0"/>
              <a:t>, Markus </a:t>
            </a:r>
            <a:r>
              <a:rPr lang="en-US" altLang="zh-CN" b="0" dirty="0" err="1"/>
              <a:t>Enzweiler</a:t>
            </a:r>
            <a:r>
              <a:rPr lang="en-US" altLang="zh-CN" b="0" dirty="0"/>
              <a:t>, Rodrigo </a:t>
            </a:r>
            <a:r>
              <a:rPr lang="en-US" altLang="zh-CN" b="0" dirty="0" err="1"/>
              <a:t>Benenson</a:t>
            </a:r>
            <a:r>
              <a:rPr lang="en-US" altLang="zh-CN" b="0" dirty="0"/>
              <a:t>, Uwe Franke, Stefan Roth, and </a:t>
            </a:r>
            <a:r>
              <a:rPr lang="en-US" altLang="zh-CN" b="0" dirty="0" err="1"/>
              <a:t>Bernt</a:t>
            </a:r>
            <a:r>
              <a:rPr lang="en-US" altLang="zh-CN" b="0" dirty="0"/>
              <a:t> </a:t>
            </a:r>
            <a:r>
              <a:rPr lang="en-US" altLang="zh-CN" b="0" dirty="0" err="1"/>
              <a:t>Schiele</a:t>
            </a:r>
            <a:r>
              <a:rPr lang="en-US" altLang="zh-CN" b="0" dirty="0"/>
              <a:t>. 2016. “The Cityscapes Dataset for Semantic Urban Scene Understanding.” In Proc. of the IEEE Conference on Computer Vision and Pattern Recognition (CVPR).</a:t>
            </a:r>
            <a:endParaRPr lang="zh-CN" altLang="zh-CN" b="0" dirty="0"/>
          </a:p>
          <a:p>
            <a:pPr marL="385763" indent="-385763">
              <a:buFont typeface="+mj-lt"/>
              <a:buAutoNum type="arabicPeriod" startAt="11"/>
            </a:pPr>
            <a:r>
              <a:rPr lang="en-US" altLang="zh-CN" b="0" dirty="0" err="1"/>
              <a:t>Rusu</a:t>
            </a:r>
            <a:r>
              <a:rPr lang="en-US" altLang="zh-CN" b="0" dirty="0"/>
              <a:t>, </a:t>
            </a:r>
            <a:r>
              <a:rPr lang="en-US" altLang="zh-CN" b="0" dirty="0" err="1"/>
              <a:t>Radu</a:t>
            </a:r>
            <a:r>
              <a:rPr lang="en-US" altLang="zh-CN" b="0" dirty="0"/>
              <a:t> Bogdan, and Steve B Cousins. 2011. “3D Is Here: Point Cloud Library (PCL).” In </a:t>
            </a:r>
            <a:r>
              <a:rPr lang="en-US" altLang="zh-CN" b="0" i="1" dirty="0"/>
              <a:t>International Conference on Robotics and Automation</a:t>
            </a:r>
            <a:r>
              <a:rPr lang="en-US" altLang="zh-CN" b="0" dirty="0"/>
              <a:t>, 1–4. doi:</a:t>
            </a:r>
            <a:r>
              <a:rPr lang="en-US" altLang="zh-CN" b="0" u="sng" dirty="0"/>
              <a:t>10.1109/ICRA.2011.5980567</a:t>
            </a:r>
            <a:r>
              <a:rPr lang="en-US" altLang="zh-CN" b="0" dirty="0"/>
              <a:t>.</a:t>
            </a:r>
            <a:endParaRPr lang="zh-CN" altLang="zh-CN" b="0" dirty="0"/>
          </a:p>
          <a:p>
            <a:pPr marL="385763" indent="-385763">
              <a:buFont typeface="+mj-lt"/>
              <a:buAutoNum type="arabicPeriod" startAt="11"/>
            </a:pPr>
            <a:r>
              <a:rPr lang="en-US" altLang="zh-CN" b="0" dirty="0" err="1"/>
              <a:t>Papon</a:t>
            </a:r>
            <a:r>
              <a:rPr lang="en-US" altLang="zh-CN" b="0" dirty="0"/>
              <a:t>, </a:t>
            </a:r>
            <a:r>
              <a:rPr lang="en-US" altLang="zh-CN" b="0" dirty="0" err="1"/>
              <a:t>Jeremie</a:t>
            </a:r>
            <a:r>
              <a:rPr lang="en-US" altLang="zh-CN" b="0" dirty="0"/>
              <a:t>, Alexey Abramov, Markus </a:t>
            </a:r>
            <a:r>
              <a:rPr lang="en-US" altLang="zh-CN" b="0" dirty="0" err="1"/>
              <a:t>Schoeler</a:t>
            </a:r>
            <a:r>
              <a:rPr lang="en-US" altLang="zh-CN" b="0" dirty="0"/>
              <a:t>, and </a:t>
            </a:r>
            <a:r>
              <a:rPr lang="en-US" altLang="zh-CN" b="0" dirty="0" err="1"/>
              <a:t>Florentin</a:t>
            </a:r>
            <a:r>
              <a:rPr lang="en-US" altLang="zh-CN" b="0" dirty="0"/>
              <a:t> </a:t>
            </a:r>
            <a:r>
              <a:rPr lang="en-US" altLang="zh-CN" b="0" dirty="0" err="1"/>
              <a:t>Worgotter</a:t>
            </a:r>
            <a:r>
              <a:rPr lang="en-US" altLang="zh-CN" b="0" dirty="0"/>
              <a:t>. 2013. “Voxel Cloud Connectivity Segmentation - </a:t>
            </a:r>
            <a:r>
              <a:rPr lang="en-US" altLang="zh-CN" b="0" dirty="0" err="1"/>
              <a:t>Supervoxels</a:t>
            </a:r>
            <a:r>
              <a:rPr lang="en-US" altLang="zh-CN" b="0" dirty="0"/>
              <a:t> for Point Clouds.” Computer Vision and Pattern Recognition, 2027–34. doi:</a:t>
            </a:r>
            <a:r>
              <a:rPr lang="en-US" altLang="zh-CN" b="0" u="sng" dirty="0"/>
              <a:t>10.1109/CVPR.2013.264</a:t>
            </a:r>
            <a:r>
              <a:rPr lang="en-US" altLang="zh-CN" b="0" dirty="0"/>
              <a:t>.</a:t>
            </a:r>
            <a:endParaRPr lang="zh-CN" altLang="zh-CN" b="0" dirty="0"/>
          </a:p>
          <a:p>
            <a:pPr marL="385763" indent="-385763">
              <a:buFont typeface="+mj-lt"/>
              <a:buAutoNum type="arabicPeriod" startAt="11"/>
            </a:pPr>
            <a:r>
              <a:rPr lang="en-US" altLang="zh-CN" b="0" dirty="0" err="1"/>
              <a:t>Golparvar-Fard</a:t>
            </a:r>
            <a:r>
              <a:rPr lang="en-US" altLang="zh-CN" b="0" dirty="0"/>
              <a:t>, Mani, </a:t>
            </a:r>
            <a:r>
              <a:rPr lang="en-US" altLang="zh-CN" b="0" dirty="0" err="1"/>
              <a:t>Vahid</a:t>
            </a:r>
            <a:r>
              <a:rPr lang="en-US" altLang="zh-CN" b="0" dirty="0"/>
              <a:t> </a:t>
            </a:r>
            <a:r>
              <a:rPr lang="en-US" altLang="zh-CN" b="0" dirty="0" err="1"/>
              <a:t>Balali</a:t>
            </a:r>
            <a:r>
              <a:rPr lang="en-US" altLang="zh-CN" b="0" dirty="0"/>
              <a:t>, and de la Jesus M. Garza. 2012. “Segmentation and Recognition of Highway Assets Using Image-Based 3D Point Clouds and Semantic </a:t>
            </a:r>
            <a:r>
              <a:rPr lang="en-US" altLang="zh-CN" b="0" dirty="0" err="1"/>
              <a:t>Texton</a:t>
            </a:r>
            <a:r>
              <a:rPr lang="en-US" altLang="zh-CN" b="0" dirty="0"/>
              <a:t> Forests.” Journal of Computing in Civil Engineering 10 (1061): 1943–5487. doi:</a:t>
            </a:r>
            <a:r>
              <a:rPr lang="en-US" altLang="zh-CN" b="0" u="sng" dirty="0"/>
              <a:t>10.1061/(ASCE)CP.1943-5487.0000283</a:t>
            </a:r>
            <a:r>
              <a:rPr lang="en-US" altLang="zh-CN" b="0" dirty="0"/>
              <a:t>.</a:t>
            </a:r>
            <a:endParaRPr lang="zh-CN" altLang="zh-CN" b="0" dirty="0"/>
          </a:p>
          <a:p>
            <a:pPr marL="385763" indent="-385763">
              <a:buFont typeface="+mj-lt"/>
              <a:buAutoNum type="arabicPeriod" startAt="11"/>
            </a:pPr>
            <a:r>
              <a:rPr lang="en-US" altLang="zh-CN" b="0" dirty="0"/>
              <a:t>Zhang, Richard, Stefan A. </a:t>
            </a:r>
            <a:r>
              <a:rPr lang="en-US" altLang="zh-CN" b="0" dirty="0" err="1"/>
              <a:t>Candra</a:t>
            </a:r>
            <a:r>
              <a:rPr lang="en-US" altLang="zh-CN" b="0" dirty="0"/>
              <a:t>, Kai Vetter, and </a:t>
            </a:r>
            <a:r>
              <a:rPr lang="en-US" altLang="zh-CN" b="0" dirty="0" err="1"/>
              <a:t>Avideh</a:t>
            </a:r>
            <a:r>
              <a:rPr lang="en-US" altLang="zh-CN" b="0" dirty="0"/>
              <a:t> </a:t>
            </a:r>
            <a:r>
              <a:rPr lang="en-US" altLang="zh-CN" b="0" dirty="0" err="1"/>
              <a:t>Zakhor</a:t>
            </a:r>
            <a:r>
              <a:rPr lang="en-US" altLang="zh-CN" b="0" dirty="0"/>
              <a:t>. 2015. “Sensor Fusion for Semantic Segmentation of Urban Scenes.” 2015 IEEE International Conference on Robotics and Automation (ICRA), 1850–57. doi:</a:t>
            </a:r>
            <a:r>
              <a:rPr lang="en-US" altLang="zh-CN" b="0" u="sng" dirty="0"/>
              <a:t>10.1109/ICRA.2015.7139439</a:t>
            </a:r>
            <a:r>
              <a:rPr lang="en-US" altLang="zh-CN" b="0" dirty="0"/>
              <a:t>.</a:t>
            </a:r>
            <a:endParaRPr lang="zh-CN" altLang="zh-CN" sz="2400" b="0" dirty="0">
              <a:latin typeface="Arial" panose="020B0604020202020204" pitchFamily="34" charset="0"/>
            </a:endParaRPr>
          </a:p>
        </p:txBody>
      </p:sp>
      <p:sp>
        <p:nvSpPr>
          <p:cNvPr id="4" name="灯片编号占位符 3"/>
          <p:cNvSpPr>
            <a:spLocks noGrp="1"/>
          </p:cNvSpPr>
          <p:nvPr>
            <p:ph type="sldNum" sz="quarter" idx="11"/>
          </p:nvPr>
        </p:nvSpPr>
        <p:spPr/>
        <p:txBody>
          <a:bodyPr/>
          <a:lstStyle/>
          <a:p>
            <a:fld id="{67190275-495A-4880-9AD2-2CB137B7EBC0}" type="slidenum">
              <a:rPr lang="zh-CN" altLang="en-US" smtClean="0"/>
              <a:t>22</a:t>
            </a:fld>
            <a:endParaRPr lang="zh-CN" altLang="en-US" dirty="0"/>
          </a:p>
        </p:txBody>
      </p:sp>
      <p:graphicFrame>
        <p:nvGraphicFramePr>
          <p:cNvPr id="8" name="表格 7"/>
          <p:cNvGraphicFramePr>
            <a:graphicFrameLocks noGrp="1"/>
          </p:cNvGraphicFramePr>
          <p:nvPr>
            <p:extLst/>
          </p:nvPr>
        </p:nvGraphicFramePr>
        <p:xfrm>
          <a:off x="998621" y="1466342"/>
          <a:ext cx="7886700" cy="2023116"/>
        </p:xfrm>
        <a:graphic>
          <a:graphicData uri="http://schemas.openxmlformats.org/drawingml/2006/table">
            <a:tbl>
              <a:tblPr firstRow="1" firstCol="1" bandRow="1"/>
              <a:tblGrid>
                <a:gridCol w="7886700">
                  <a:extLst>
                    <a:ext uri="{9D8B030D-6E8A-4147-A177-3AD203B41FA5}">
                      <a16:colId xmlns:a16="http://schemas.microsoft.com/office/drawing/2014/main" xmlns="" val="20000"/>
                    </a:ext>
                  </a:extLst>
                </a:gridCol>
              </a:tblGrid>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0"/>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1"/>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2"/>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3"/>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4"/>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5"/>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6"/>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7"/>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8"/>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09"/>
                  </a:ext>
                </a:extLst>
              </a:tr>
              <a:tr h="168593">
                <a:tc>
                  <a:txBody>
                    <a:bodyPr/>
                    <a:lstStyle/>
                    <a:p>
                      <a:endParaRPr lang="zh-CN" altLang="en-US" sz="1000"/>
                    </a:p>
                  </a:txBody>
                  <a:tcPr marL="7144" marR="7144" marT="7144" marB="7144">
                    <a:lnL>
                      <a:noFill/>
                    </a:lnL>
                    <a:lnR>
                      <a:noFill/>
                    </a:lnR>
                    <a:lnT>
                      <a:noFill/>
                    </a:lnT>
                    <a:lnB>
                      <a:noFill/>
                    </a:lnB>
                  </a:tcPr>
                </a:tc>
                <a:extLst>
                  <a:ext uri="{0D108BD9-81ED-4DB2-BD59-A6C34878D82A}">
                    <a16:rowId xmlns:a16="http://schemas.microsoft.com/office/drawing/2014/main" xmlns="" val="10010"/>
                  </a:ext>
                </a:extLst>
              </a:tr>
              <a:tr h="168593">
                <a:tc>
                  <a:txBody>
                    <a:bodyPr/>
                    <a:lstStyle/>
                    <a:p>
                      <a:endParaRPr lang="zh-CN" altLang="en-US" sz="1000" dirty="0"/>
                    </a:p>
                  </a:txBody>
                  <a:tcPr marL="7144" marR="7144" marT="7144" marB="7144">
                    <a:lnL>
                      <a:noFill/>
                    </a:lnL>
                    <a:lnR>
                      <a:noFill/>
                    </a:lnR>
                    <a:lnT>
                      <a:noFill/>
                    </a:lnT>
                    <a:lnB>
                      <a:noFill/>
                    </a:lnB>
                  </a:tcPr>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1610840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762000" y="1504950"/>
            <a:ext cx="7620000" cy="695326"/>
          </a:xfrm>
        </p:spPr>
        <p:txBody>
          <a:bodyPr/>
          <a:lstStyle/>
          <a:p>
            <a:pPr algn="ctr"/>
            <a:r>
              <a:rPr lang="en-US" altLang="zh-CN" sz="5400" dirty="0" smtClean="0"/>
              <a:t>Thank you</a:t>
            </a:r>
            <a:endParaRPr lang="zh-CN" altLang="en-US" sz="5400" dirty="0"/>
          </a:p>
        </p:txBody>
      </p:sp>
      <p:sp>
        <p:nvSpPr>
          <p:cNvPr id="3" name="页脚占位符 2"/>
          <p:cNvSpPr>
            <a:spLocks noGrp="1"/>
          </p:cNvSpPr>
          <p:nvPr>
            <p:ph type="ftr" sz="quarter" idx="14"/>
          </p:nvPr>
        </p:nvSpPr>
        <p:spPr/>
        <p:txBody>
          <a:bodyPr/>
          <a:lstStyle/>
          <a:p>
            <a:pPr>
              <a:defRPr/>
            </a:pPr>
            <a:r>
              <a:rPr lang="en-US" altLang="zh-CN"/>
              <a:t>17ICVS-0142/2017-01-1969</a:t>
            </a:r>
            <a:endParaRPr lang="en-US" altLang="zh-CN" dirty="0"/>
          </a:p>
        </p:txBody>
      </p:sp>
      <p:sp>
        <p:nvSpPr>
          <p:cNvPr id="4" name="灯片编号占位符 3"/>
          <p:cNvSpPr>
            <a:spLocks noGrp="1"/>
          </p:cNvSpPr>
          <p:nvPr>
            <p:ph type="sldNum" sz="quarter" idx="15"/>
          </p:nvPr>
        </p:nvSpPr>
        <p:spPr/>
        <p:txBody>
          <a:bodyPr/>
          <a:lstStyle/>
          <a:p>
            <a:pPr>
              <a:defRPr/>
            </a:pPr>
            <a:fld id="{307AD15C-A6F8-4AFD-B498-5F734597BCA1}" type="slidenum">
              <a:rPr lang="en-US" altLang="en-US" smtClean="0"/>
              <a:pPr>
                <a:defRPr/>
              </a:pPr>
              <a:t>23</a:t>
            </a:fld>
            <a:endParaRPr lang="en-US" altLang="en-US"/>
          </a:p>
        </p:txBody>
      </p:sp>
      <p:sp>
        <p:nvSpPr>
          <p:cNvPr id="5" name="文本框 4"/>
          <p:cNvSpPr txBox="1"/>
          <p:nvPr/>
        </p:nvSpPr>
        <p:spPr>
          <a:xfrm>
            <a:off x="1828800" y="2419350"/>
            <a:ext cx="5486400" cy="1292662"/>
          </a:xfrm>
          <a:prstGeom prst="rect">
            <a:avLst/>
          </a:prstGeom>
          <a:noFill/>
        </p:spPr>
        <p:txBody>
          <a:bodyPr wrap="square" rtlCol="0">
            <a:spAutoFit/>
          </a:bodyPr>
          <a:lstStyle/>
          <a:p>
            <a:pPr algn="ctr"/>
            <a:r>
              <a:rPr lang="en-US" altLang="zh-CN" sz="2400" dirty="0" err="1" smtClean="0">
                <a:solidFill>
                  <a:schemeClr val="bg1"/>
                </a:solidFill>
                <a:latin typeface="Times New Roman" panose="02020603050405020304" pitchFamily="18" charset="0"/>
                <a:cs typeface="Times New Roman" panose="02020603050405020304" pitchFamily="18" charset="0"/>
              </a:rPr>
              <a:t>Sijia</a:t>
            </a:r>
            <a:r>
              <a:rPr lang="en-US" altLang="zh-CN" sz="2400" dirty="0" smtClean="0">
                <a:solidFill>
                  <a:schemeClr val="bg1"/>
                </a:solidFill>
                <a:latin typeface="Times New Roman" panose="02020603050405020304" pitchFamily="18" charset="0"/>
                <a:cs typeface="Times New Roman" panose="02020603050405020304" pitchFamily="18" charset="0"/>
              </a:rPr>
              <a:t> Wang</a:t>
            </a:r>
            <a:r>
              <a:rPr lang="en-US" altLang="zh-CN" dirty="0" smtClean="0">
                <a:solidFill>
                  <a:schemeClr val="bg1"/>
                </a:solidFill>
                <a:latin typeface="Times New Roman" panose="02020603050405020304" pitchFamily="18" charset="0"/>
                <a:cs typeface="Times New Roman" panose="02020603050405020304" pitchFamily="18" charset="0"/>
              </a:rPr>
              <a:t>,</a:t>
            </a:r>
          </a:p>
          <a:p>
            <a:pPr algn="ctr"/>
            <a:r>
              <a:rPr lang="en-US" altLang="zh-CN" dirty="0" smtClean="0">
                <a:solidFill>
                  <a:schemeClr val="bg1"/>
                </a:solidFill>
                <a:latin typeface="Times New Roman" panose="02020603050405020304" pitchFamily="18" charset="0"/>
                <a:cs typeface="Times New Roman" panose="02020603050405020304" pitchFamily="18" charset="0"/>
              </a:rPr>
              <a:t>A639, Lee </a:t>
            </a:r>
            <a:r>
              <a:rPr lang="en-US" altLang="zh-CN" dirty="0" err="1" smtClean="0">
                <a:solidFill>
                  <a:schemeClr val="bg1"/>
                </a:solidFill>
                <a:latin typeface="Times New Roman" panose="02020603050405020304" pitchFamily="18" charset="0"/>
                <a:cs typeface="Times New Roman" panose="02020603050405020304" pitchFamily="18" charset="0"/>
              </a:rPr>
              <a:t>Shau</a:t>
            </a:r>
            <a:r>
              <a:rPr lang="en-US" altLang="zh-CN" dirty="0" smtClean="0">
                <a:solidFill>
                  <a:schemeClr val="bg1"/>
                </a:solidFill>
                <a:latin typeface="Times New Roman" panose="02020603050405020304" pitchFamily="18" charset="0"/>
                <a:cs typeface="Times New Roman" panose="02020603050405020304" pitchFamily="18" charset="0"/>
              </a:rPr>
              <a:t> </a:t>
            </a:r>
            <a:r>
              <a:rPr lang="en-US" altLang="zh-CN" dirty="0" err="1" smtClean="0">
                <a:solidFill>
                  <a:schemeClr val="bg1"/>
                </a:solidFill>
                <a:latin typeface="Times New Roman" panose="02020603050405020304" pitchFamily="18" charset="0"/>
                <a:cs typeface="Times New Roman" panose="02020603050405020304" pitchFamily="18" charset="0"/>
              </a:rPr>
              <a:t>Kee</a:t>
            </a:r>
            <a:r>
              <a:rPr lang="en-US" altLang="zh-CN" dirty="0" smtClean="0">
                <a:solidFill>
                  <a:schemeClr val="bg1"/>
                </a:solidFill>
                <a:latin typeface="Times New Roman" panose="02020603050405020304" pitchFamily="18" charset="0"/>
                <a:cs typeface="Times New Roman" panose="02020603050405020304" pitchFamily="18" charset="0"/>
              </a:rPr>
              <a:t> </a:t>
            </a:r>
            <a:r>
              <a:rPr lang="en-US" altLang="zh-CN" dirty="0" err="1" smtClean="0">
                <a:solidFill>
                  <a:schemeClr val="bg1"/>
                </a:solidFill>
                <a:latin typeface="Times New Roman" panose="02020603050405020304" pitchFamily="18" charset="0"/>
                <a:cs typeface="Times New Roman" panose="02020603050405020304" pitchFamily="18" charset="0"/>
              </a:rPr>
              <a:t>Sci&amp;Tech</a:t>
            </a:r>
            <a:r>
              <a:rPr lang="en-US" altLang="zh-CN" dirty="0" smtClean="0">
                <a:solidFill>
                  <a:schemeClr val="bg1"/>
                </a:solidFill>
                <a:latin typeface="Times New Roman" panose="02020603050405020304" pitchFamily="18" charset="0"/>
                <a:cs typeface="Times New Roman" panose="02020603050405020304" pitchFamily="18" charset="0"/>
              </a:rPr>
              <a:t> Building,</a:t>
            </a:r>
          </a:p>
          <a:p>
            <a:pPr algn="ctr"/>
            <a:r>
              <a:rPr lang="en-US" altLang="zh-CN" dirty="0" smtClean="0">
                <a:solidFill>
                  <a:schemeClr val="bg1"/>
                </a:solidFill>
                <a:latin typeface="Times New Roman" panose="02020603050405020304" pitchFamily="18" charset="0"/>
                <a:cs typeface="Times New Roman" panose="02020603050405020304" pitchFamily="18" charset="0"/>
              </a:rPr>
              <a:t>Tsinghua University</a:t>
            </a:r>
          </a:p>
          <a:p>
            <a:pPr algn="ctr"/>
            <a:endParaRPr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137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4" name="页脚占位符 3"/>
          <p:cNvSpPr>
            <a:spLocks noGrp="1"/>
          </p:cNvSpPr>
          <p:nvPr>
            <p:ph type="ftr" sz="quarter" idx="14"/>
          </p:nvPr>
        </p:nvSpPr>
        <p:spPr/>
        <p:txBody>
          <a:bodyPr/>
          <a:lstStyle/>
          <a:p>
            <a:pPr>
              <a:defRPr/>
            </a:pPr>
            <a:r>
              <a:rPr lang="en-US" altLang="zh-CN"/>
              <a:t>17ICVS-0142/2017-01-1969</a:t>
            </a:r>
            <a:endParaRPr lang="en-US" altLang="zh-CN" dirty="0"/>
          </a:p>
        </p:txBody>
      </p:sp>
      <p:sp>
        <p:nvSpPr>
          <p:cNvPr id="5" name="灯片编号占位符 4"/>
          <p:cNvSpPr>
            <a:spLocks noGrp="1"/>
          </p:cNvSpPr>
          <p:nvPr>
            <p:ph type="sldNum" sz="quarter" idx="15"/>
          </p:nvPr>
        </p:nvSpPr>
        <p:spPr/>
        <p:txBody>
          <a:bodyPr/>
          <a:lstStyle/>
          <a:p>
            <a:pPr>
              <a:defRPr/>
            </a:pPr>
            <a:fld id="{463268C3-95B5-4944-8907-F2F46F63D880}" type="slidenum">
              <a:rPr lang="en-US" altLang="en-US" smtClean="0"/>
              <a:pPr>
                <a:defRPr/>
              </a:pPr>
              <a:t>3</a:t>
            </a:fld>
            <a:endParaRPr lang="en-US" altLang="en-US"/>
          </a:p>
        </p:txBody>
      </p:sp>
      <p:graphicFrame>
        <p:nvGraphicFramePr>
          <p:cNvPr id="7" name="表格 6"/>
          <p:cNvGraphicFramePr>
            <a:graphicFrameLocks noGrp="1"/>
          </p:cNvGraphicFramePr>
          <p:nvPr>
            <p:extLst>
              <p:ext uri="{D42A27DB-BD31-4B8C-83A1-F6EECF244321}">
                <p14:modId xmlns:p14="http://schemas.microsoft.com/office/powerpoint/2010/main" val="3853697588"/>
              </p:ext>
            </p:extLst>
          </p:nvPr>
        </p:nvGraphicFramePr>
        <p:xfrm>
          <a:off x="685800" y="1352550"/>
          <a:ext cx="7772400" cy="2803635"/>
        </p:xfrm>
        <a:graphic>
          <a:graphicData uri="http://schemas.openxmlformats.org/drawingml/2006/table">
            <a:tbl>
              <a:tblPr bandRow="1">
                <a:tableStyleId>{5C22544A-7EE6-4342-B048-85BDC9FD1C3A}</a:tableStyleId>
              </a:tblPr>
              <a:tblGrid>
                <a:gridCol w="7772400">
                  <a:extLst>
                    <a:ext uri="{9D8B030D-6E8A-4147-A177-3AD203B41FA5}">
                      <a16:colId xmlns:a16="http://schemas.microsoft.com/office/drawing/2014/main" xmlns="" val="20000"/>
                    </a:ext>
                  </a:extLst>
                </a:gridCol>
              </a:tblGrid>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005195"/>
                          </a:solidFill>
                          <a:latin typeface="Calibri" panose="020F0502020204030204" pitchFamily="34" charset="0"/>
                          <a:ea typeface="+mn-ea"/>
                          <a:cs typeface="+mn-cs"/>
                        </a:rPr>
                        <a:t>Introduction</a:t>
                      </a:r>
                      <a:endParaRPr lang="en-US" altLang="zh-CN" sz="2800" b="1" kern="1200" dirty="0">
                        <a:solidFill>
                          <a:srgbClr val="005195"/>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FFFFFF"/>
                          </a:solidFill>
                          <a:latin typeface="Calibri" panose="020F0502020204030204" pitchFamily="34" charset="0"/>
                          <a:ea typeface="+mn-ea"/>
                          <a:cs typeface="+mn-cs"/>
                        </a:rPr>
                        <a:t>Related</a:t>
                      </a:r>
                      <a:r>
                        <a:rPr lang="en-US" altLang="zh-CN" sz="2800" b="1" kern="1200" baseline="0" dirty="0" smtClean="0">
                          <a:solidFill>
                            <a:srgbClr val="FFFFFF"/>
                          </a:solidFill>
                          <a:latin typeface="Calibri" panose="020F0502020204030204" pitchFamily="34" charset="0"/>
                          <a:ea typeface="+mn-ea"/>
                          <a:cs typeface="+mn-cs"/>
                        </a:rPr>
                        <a:t> Works</a:t>
                      </a:r>
                      <a:endParaRPr lang="en-US" altLang="zh-CN" sz="2800" b="1" kern="1200" dirty="0">
                        <a:solidFill>
                          <a:srgbClr val="FFFFFF"/>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1"/>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FFFFFF"/>
                          </a:solidFill>
                          <a:latin typeface="Calibri" panose="020F0502020204030204" pitchFamily="34" charset="0"/>
                          <a:ea typeface="+mn-ea"/>
                          <a:cs typeface="+mn-cs"/>
                        </a:rPr>
                        <a:t>Algorithm</a:t>
                      </a:r>
                      <a:r>
                        <a:rPr lang="en-US" altLang="zh-CN" sz="2800" b="1" kern="1200" baseline="0" dirty="0" smtClean="0">
                          <a:solidFill>
                            <a:srgbClr val="FFFFFF"/>
                          </a:solidFill>
                          <a:latin typeface="Calibri" panose="020F0502020204030204" pitchFamily="34" charset="0"/>
                          <a:ea typeface="+mn-ea"/>
                          <a:cs typeface="+mn-cs"/>
                        </a:rPr>
                        <a:t> Pipeline</a:t>
                      </a:r>
                      <a:endParaRPr lang="en-US" altLang="zh-CN" sz="2800" b="1" kern="1200" dirty="0">
                        <a:solidFill>
                          <a:srgbClr val="FFFFFF"/>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2"/>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Experiments</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3"/>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Conclusion</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0917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Intelligent Vehicle</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4</a:t>
            </a:fld>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0360" y="1334861"/>
            <a:ext cx="5268686" cy="2963636"/>
          </a:xfrm>
          <a:prstGeom prst="rect">
            <a:avLst/>
          </a:prstGeom>
        </p:spPr>
      </p:pic>
      <p:sp>
        <p:nvSpPr>
          <p:cNvPr id="5" name="文本框 4"/>
          <p:cNvSpPr txBox="1"/>
          <p:nvPr/>
        </p:nvSpPr>
        <p:spPr>
          <a:xfrm>
            <a:off x="396945" y="4534587"/>
            <a:ext cx="5851455" cy="276999"/>
          </a:xfrm>
          <a:prstGeom prst="rect">
            <a:avLst/>
          </a:prstGeom>
          <a:noFill/>
        </p:spPr>
        <p:txBody>
          <a:bodyPr wrap="square" rtlCol="0">
            <a:spAutoFit/>
          </a:bodyPr>
          <a:lstStyle/>
          <a:p>
            <a:r>
              <a:rPr lang="en-US" altLang="zh-CN" sz="1200" i="1" dirty="0">
                <a:solidFill>
                  <a:schemeClr val="bg1">
                    <a:lumMod val="65000"/>
                  </a:schemeClr>
                </a:solidFill>
              </a:rPr>
              <a:t>Image from http://www2.warwick.ac.uk/fac/sci/wmg/research/automotive/smarter/</a:t>
            </a:r>
            <a:endParaRPr lang="zh-CN" altLang="en-US" sz="1200" i="1" dirty="0">
              <a:solidFill>
                <a:schemeClr val="bg1">
                  <a:lumMod val="65000"/>
                </a:schemeClr>
              </a:solidFill>
            </a:endParaRPr>
          </a:p>
        </p:txBody>
      </p:sp>
      <p:sp>
        <p:nvSpPr>
          <p:cNvPr id="7" name="圆角矩形 6"/>
          <p:cNvSpPr/>
          <p:nvPr/>
        </p:nvSpPr>
        <p:spPr>
          <a:xfrm>
            <a:off x="980753" y="3733432"/>
            <a:ext cx="1561953" cy="558195"/>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Intelligent</a:t>
            </a:r>
            <a:endParaRPr lang="en-US" altLang="zh-CN" sz="1500" b="1" dirty="0">
              <a:solidFill>
                <a:schemeClr val="bg1"/>
              </a:solidFill>
              <a:latin typeface="Calibri" panose="020F0502020204030204" pitchFamily="34" charset="0"/>
              <a:ea typeface="微软雅黑" pitchFamily="34" charset="-122"/>
            </a:endParaRPr>
          </a:p>
        </p:txBody>
      </p:sp>
      <p:sp>
        <p:nvSpPr>
          <p:cNvPr id="8" name="圆角矩形 7"/>
          <p:cNvSpPr/>
          <p:nvPr/>
        </p:nvSpPr>
        <p:spPr>
          <a:xfrm>
            <a:off x="804701" y="2939147"/>
            <a:ext cx="1914056" cy="558195"/>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Understanding</a:t>
            </a:r>
            <a:endParaRPr lang="en-US" altLang="zh-CN" sz="1500" b="1" dirty="0">
              <a:solidFill>
                <a:schemeClr val="bg1"/>
              </a:solidFill>
              <a:latin typeface="Calibri" panose="020F0502020204030204" pitchFamily="34" charset="0"/>
              <a:ea typeface="微软雅黑" pitchFamily="34" charset="-122"/>
            </a:endParaRPr>
          </a:p>
        </p:txBody>
      </p:sp>
      <p:sp>
        <p:nvSpPr>
          <p:cNvPr id="9" name="圆角矩形 8"/>
          <p:cNvSpPr/>
          <p:nvPr/>
        </p:nvSpPr>
        <p:spPr>
          <a:xfrm>
            <a:off x="1141503" y="2141429"/>
            <a:ext cx="1240452" cy="558195"/>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Sensing</a:t>
            </a:r>
            <a:endParaRPr lang="en-US" altLang="zh-CN" sz="1500" b="1" dirty="0">
              <a:solidFill>
                <a:schemeClr val="bg1"/>
              </a:solidFill>
              <a:latin typeface="Calibri" panose="020F0502020204030204" pitchFamily="34" charset="0"/>
              <a:ea typeface="微软雅黑" pitchFamily="34" charset="-122"/>
            </a:endParaRPr>
          </a:p>
        </p:txBody>
      </p:sp>
      <p:sp>
        <p:nvSpPr>
          <p:cNvPr id="10" name="圆角矩形 9"/>
          <p:cNvSpPr/>
          <p:nvPr/>
        </p:nvSpPr>
        <p:spPr>
          <a:xfrm>
            <a:off x="804701" y="1212397"/>
            <a:ext cx="1914056" cy="713861"/>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LiDAR/Radar</a:t>
            </a:r>
          </a:p>
          <a:p>
            <a:pPr algn="ctr" eaLnBrk="1" hangingPunct="1">
              <a:defRPr/>
            </a:pPr>
            <a:r>
              <a:rPr lang="en-US" altLang="zh-CN" sz="2100" b="1" dirty="0">
                <a:solidFill>
                  <a:schemeClr val="bg1"/>
                </a:solidFill>
                <a:latin typeface="Calibri" panose="020F0502020204030204" pitchFamily="34" charset="0"/>
                <a:ea typeface="微软雅黑" pitchFamily="34" charset="-122"/>
              </a:rPr>
              <a:t>/Vision</a:t>
            </a:r>
            <a:endParaRPr lang="en-US" altLang="zh-CN" sz="1500" b="1" dirty="0">
              <a:solidFill>
                <a:schemeClr val="bg1"/>
              </a:solidFill>
              <a:latin typeface="Calibri" panose="020F0502020204030204" pitchFamily="34" charset="0"/>
              <a:ea typeface="微软雅黑" pitchFamily="34" charset="-122"/>
            </a:endParaRPr>
          </a:p>
        </p:txBody>
      </p:sp>
      <p:cxnSp>
        <p:nvCxnSpPr>
          <p:cNvPr id="14" name="直接箭头连接符 13"/>
          <p:cNvCxnSpPr>
            <a:stCxn id="10" idx="2"/>
            <a:endCxn id="9" idx="0"/>
          </p:cNvCxnSpPr>
          <p:nvPr/>
        </p:nvCxnSpPr>
        <p:spPr>
          <a:xfrm>
            <a:off x="1761729" y="1926257"/>
            <a:ext cx="0" cy="215172"/>
          </a:xfrm>
          <a:prstGeom prst="straightConnector1">
            <a:avLst/>
          </a:prstGeom>
          <a:ln w="57150">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9" idx="2"/>
            <a:endCxn id="8" idx="0"/>
          </p:cNvCxnSpPr>
          <p:nvPr/>
        </p:nvCxnSpPr>
        <p:spPr>
          <a:xfrm>
            <a:off x="1761729" y="2699625"/>
            <a:ext cx="0" cy="239522"/>
          </a:xfrm>
          <a:prstGeom prst="straightConnector1">
            <a:avLst/>
          </a:prstGeom>
          <a:ln w="57150">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8" idx="2"/>
            <a:endCxn id="7" idx="0"/>
          </p:cNvCxnSpPr>
          <p:nvPr/>
        </p:nvCxnSpPr>
        <p:spPr>
          <a:xfrm>
            <a:off x="1761729" y="3497342"/>
            <a:ext cx="0" cy="236090"/>
          </a:xfrm>
          <a:prstGeom prst="straightConnector1">
            <a:avLst/>
          </a:prstGeom>
          <a:ln w="57150">
            <a:solidFill>
              <a:srgbClr val="008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6687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Spatial Information from Computer Vision</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5</a:t>
            </a:fld>
            <a:endParaRPr lang="zh-CN" altLang="en-US"/>
          </a:p>
        </p:txBody>
      </p:sp>
      <p:grpSp>
        <p:nvGrpSpPr>
          <p:cNvPr id="12" name="组合 11"/>
          <p:cNvGrpSpPr/>
          <p:nvPr/>
        </p:nvGrpSpPr>
        <p:grpSpPr>
          <a:xfrm>
            <a:off x="591404" y="2700193"/>
            <a:ext cx="5592536" cy="646331"/>
            <a:chOff x="838200" y="4439845"/>
            <a:chExt cx="7456714" cy="861774"/>
          </a:xfrm>
        </p:grpSpPr>
        <p:sp>
          <p:nvSpPr>
            <p:cNvPr id="16" name="圆角矩形 15"/>
            <p:cNvSpPr/>
            <p:nvPr/>
          </p:nvSpPr>
          <p:spPr>
            <a:xfrm>
              <a:off x="838200" y="4499666"/>
              <a:ext cx="2552074" cy="711356"/>
            </a:xfrm>
            <a:prstGeom prst="roundRect">
              <a:avLst/>
            </a:prstGeom>
            <a:solidFill>
              <a:srgbClr val="ED7D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LiDAR</a:t>
              </a:r>
              <a:endParaRPr lang="en-US" altLang="zh-CN" sz="1500" b="1" dirty="0">
                <a:solidFill>
                  <a:schemeClr val="bg1"/>
                </a:solidFill>
                <a:latin typeface="Calibri" panose="020F0502020204030204" pitchFamily="34" charset="0"/>
                <a:ea typeface="微软雅黑" pitchFamily="34" charset="-122"/>
              </a:endParaRPr>
            </a:p>
          </p:txBody>
        </p:sp>
        <p:sp>
          <p:nvSpPr>
            <p:cNvPr id="20" name="文本框 19"/>
            <p:cNvSpPr txBox="1"/>
            <p:nvPr/>
          </p:nvSpPr>
          <p:spPr>
            <a:xfrm>
              <a:off x="3618874" y="4439845"/>
              <a:ext cx="4676040" cy="861774"/>
            </a:xfrm>
            <a:prstGeom prst="rect">
              <a:avLst/>
            </a:prstGeom>
            <a:noFill/>
          </p:spPr>
          <p:txBody>
            <a:bodyPr wrap="square" rtlCol="0">
              <a:spAutoFit/>
            </a:bodyPr>
            <a:lstStyle/>
            <a:p>
              <a:r>
                <a:rPr lang="en-US" altLang="zh-CN" dirty="0"/>
                <a:t>Precise measurement</a:t>
              </a:r>
            </a:p>
            <a:p>
              <a:r>
                <a:rPr lang="en-US" altLang="zh-CN" dirty="0"/>
                <a:t>Expensive</a:t>
              </a:r>
              <a:endParaRPr lang="zh-CN" altLang="en-US" dirty="0"/>
            </a:p>
          </p:txBody>
        </p:sp>
      </p:grpSp>
      <p:grpSp>
        <p:nvGrpSpPr>
          <p:cNvPr id="13" name="组合 12"/>
          <p:cNvGrpSpPr/>
          <p:nvPr/>
        </p:nvGrpSpPr>
        <p:grpSpPr>
          <a:xfrm>
            <a:off x="591404" y="1975589"/>
            <a:ext cx="5592536" cy="533517"/>
            <a:chOff x="838200" y="3473708"/>
            <a:chExt cx="7456714" cy="711356"/>
          </a:xfrm>
        </p:grpSpPr>
        <p:sp>
          <p:nvSpPr>
            <p:cNvPr id="15" name="圆角矩形 14"/>
            <p:cNvSpPr/>
            <p:nvPr/>
          </p:nvSpPr>
          <p:spPr>
            <a:xfrm>
              <a:off x="838200" y="3473708"/>
              <a:ext cx="2552074" cy="711356"/>
            </a:xfrm>
            <a:prstGeom prst="roundRect">
              <a:avLst/>
            </a:prstGeom>
            <a:solidFill>
              <a:srgbClr val="00808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Depth Camera</a:t>
              </a:r>
              <a:endParaRPr lang="en-US" altLang="zh-CN" sz="1500" b="1" dirty="0">
                <a:solidFill>
                  <a:schemeClr val="bg1"/>
                </a:solidFill>
                <a:latin typeface="Calibri" panose="020F0502020204030204" pitchFamily="34" charset="0"/>
                <a:ea typeface="微软雅黑" pitchFamily="34" charset="-122"/>
              </a:endParaRPr>
            </a:p>
          </p:txBody>
        </p:sp>
        <p:sp>
          <p:nvSpPr>
            <p:cNvPr id="21" name="文本框 20"/>
            <p:cNvSpPr txBox="1"/>
            <p:nvPr/>
          </p:nvSpPr>
          <p:spPr>
            <a:xfrm>
              <a:off x="3618874" y="3598555"/>
              <a:ext cx="4676040" cy="492443"/>
            </a:xfrm>
            <a:prstGeom prst="rect">
              <a:avLst/>
            </a:prstGeom>
            <a:noFill/>
          </p:spPr>
          <p:txBody>
            <a:bodyPr wrap="square" rtlCol="0">
              <a:spAutoFit/>
            </a:bodyPr>
            <a:lstStyle/>
            <a:p>
              <a:r>
                <a:rPr lang="en-US" altLang="zh-CN" dirty="0"/>
                <a:t>Usually used in indoor scenes</a:t>
              </a:r>
              <a:endParaRPr lang="zh-CN" altLang="en-US" dirty="0"/>
            </a:p>
          </p:txBody>
        </p:sp>
      </p:grpSp>
      <p:grpSp>
        <p:nvGrpSpPr>
          <p:cNvPr id="26" name="组合 25"/>
          <p:cNvGrpSpPr/>
          <p:nvPr/>
        </p:nvGrpSpPr>
        <p:grpSpPr>
          <a:xfrm>
            <a:off x="591404" y="1123950"/>
            <a:ext cx="5592536" cy="646331"/>
            <a:chOff x="838200" y="2338190"/>
            <a:chExt cx="7456714" cy="861775"/>
          </a:xfrm>
        </p:grpSpPr>
        <p:sp>
          <p:nvSpPr>
            <p:cNvPr id="10" name="圆角矩形 9"/>
            <p:cNvSpPr/>
            <p:nvPr/>
          </p:nvSpPr>
          <p:spPr>
            <a:xfrm>
              <a:off x="838200" y="2379282"/>
              <a:ext cx="2552074" cy="744260"/>
            </a:xfrm>
            <a:prstGeom prst="round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Stereo Vision</a:t>
              </a:r>
              <a:endParaRPr lang="en-US" altLang="zh-CN" sz="1500" b="1" dirty="0">
                <a:solidFill>
                  <a:schemeClr val="bg1"/>
                </a:solidFill>
                <a:latin typeface="Calibri" panose="020F0502020204030204" pitchFamily="34" charset="0"/>
                <a:ea typeface="微软雅黑" pitchFamily="34" charset="-122"/>
              </a:endParaRPr>
            </a:p>
          </p:txBody>
        </p:sp>
        <p:sp>
          <p:nvSpPr>
            <p:cNvPr id="23" name="文本框 22"/>
            <p:cNvSpPr txBox="1"/>
            <p:nvPr/>
          </p:nvSpPr>
          <p:spPr>
            <a:xfrm>
              <a:off x="3618874" y="2338190"/>
              <a:ext cx="4676040" cy="861775"/>
            </a:xfrm>
            <a:prstGeom prst="rect">
              <a:avLst/>
            </a:prstGeom>
            <a:noFill/>
          </p:spPr>
          <p:txBody>
            <a:bodyPr wrap="square" rtlCol="0">
              <a:spAutoFit/>
            </a:bodyPr>
            <a:lstStyle/>
            <a:p>
              <a:r>
                <a:rPr lang="en-US" altLang="zh-CN" dirty="0"/>
                <a:t>High computational cost</a:t>
              </a:r>
            </a:p>
            <a:p>
              <a:r>
                <a:rPr lang="en-US" altLang="zh-CN" dirty="0"/>
                <a:t>Less accurate</a:t>
              </a:r>
              <a:endParaRPr lang="zh-CN" altLang="en-US" dirty="0"/>
            </a:p>
          </p:txBody>
        </p:sp>
      </p:grpSp>
      <p:grpSp>
        <p:nvGrpSpPr>
          <p:cNvPr id="11" name="组合 10"/>
          <p:cNvGrpSpPr/>
          <p:nvPr/>
        </p:nvGrpSpPr>
        <p:grpSpPr>
          <a:xfrm>
            <a:off x="591404" y="3647250"/>
            <a:ext cx="5874569" cy="927326"/>
            <a:chOff x="838200" y="5506643"/>
            <a:chExt cx="7832758" cy="1236434"/>
          </a:xfrm>
        </p:grpSpPr>
        <p:sp>
          <p:nvSpPr>
            <p:cNvPr id="24" name="圆角矩形 23"/>
            <p:cNvSpPr/>
            <p:nvPr/>
          </p:nvSpPr>
          <p:spPr>
            <a:xfrm>
              <a:off x="838200" y="5506643"/>
              <a:ext cx="2552074" cy="852654"/>
            </a:xfrm>
            <a:prstGeom prst="round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2100" b="1" dirty="0">
                  <a:solidFill>
                    <a:schemeClr val="bg1"/>
                  </a:solidFill>
                  <a:latin typeface="Calibri" panose="020F0502020204030204" pitchFamily="34" charset="0"/>
                  <a:ea typeface="微软雅黑" pitchFamily="34" charset="-122"/>
                </a:rPr>
                <a:t>Monocular Vision</a:t>
              </a:r>
              <a:endParaRPr lang="en-US" altLang="zh-CN" sz="1500" b="1" dirty="0">
                <a:solidFill>
                  <a:schemeClr val="bg1"/>
                </a:solidFill>
                <a:latin typeface="Calibri" panose="020F0502020204030204" pitchFamily="34" charset="0"/>
                <a:ea typeface="微软雅黑" pitchFamily="34" charset="-122"/>
              </a:endParaRPr>
            </a:p>
          </p:txBody>
        </p:sp>
        <p:sp>
          <p:nvSpPr>
            <p:cNvPr id="25" name="文本框 24"/>
            <p:cNvSpPr txBox="1"/>
            <p:nvPr/>
          </p:nvSpPr>
          <p:spPr>
            <a:xfrm>
              <a:off x="3619361" y="5511971"/>
              <a:ext cx="5051597" cy="1231106"/>
            </a:xfrm>
            <a:prstGeom prst="rect">
              <a:avLst/>
            </a:prstGeom>
            <a:noFill/>
          </p:spPr>
          <p:txBody>
            <a:bodyPr wrap="square" rtlCol="0">
              <a:spAutoFit/>
            </a:bodyPr>
            <a:lstStyle/>
            <a:p>
              <a:r>
                <a:rPr lang="en-US" altLang="zh-CN" dirty="0"/>
                <a:t>Unable to provide depth information </a:t>
              </a:r>
            </a:p>
            <a:p>
              <a:r>
                <a:rPr lang="en-US" altLang="zh-CN" dirty="0"/>
                <a:t>Rich in color</a:t>
              </a:r>
              <a:endParaRPr lang="zh-CN" altLang="en-US" dirty="0"/>
            </a:p>
          </p:txBody>
        </p:sp>
      </p:grpSp>
      <p:sp>
        <p:nvSpPr>
          <p:cNvPr id="27" name="右大括号 26"/>
          <p:cNvSpPr/>
          <p:nvPr/>
        </p:nvSpPr>
        <p:spPr>
          <a:xfrm>
            <a:off x="6453595" y="2745058"/>
            <a:ext cx="293915" cy="1541684"/>
          </a:xfrm>
          <a:prstGeom prst="rightBrace">
            <a:avLst>
              <a:gd name="adj1" fmla="val 42698"/>
              <a:gd name="adj2" fmla="val 50000"/>
            </a:avLst>
          </a:prstGeom>
          <a:ln w="38100">
            <a:solidFill>
              <a:srgbClr val="3333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6995432" y="3084629"/>
            <a:ext cx="1653268" cy="1061829"/>
          </a:xfrm>
          <a:prstGeom prst="rect">
            <a:avLst/>
          </a:prstGeom>
          <a:noFill/>
        </p:spPr>
        <p:txBody>
          <a:bodyPr wrap="square" rtlCol="0">
            <a:spAutoFit/>
          </a:bodyPr>
          <a:lstStyle/>
          <a:p>
            <a:r>
              <a:rPr lang="en-US" altLang="zh-CN" sz="2100" b="1" dirty="0">
                <a:latin typeface="Times New Roman" panose="02020603050405020304" pitchFamily="18" charset="0"/>
                <a:ea typeface="Cambria Math" panose="02040503050406030204" pitchFamily="18" charset="0"/>
                <a:cs typeface="Times New Roman" panose="02020603050405020304" pitchFamily="18" charset="0"/>
              </a:rPr>
              <a:t>Fusion </a:t>
            </a:r>
          </a:p>
          <a:p>
            <a:r>
              <a:rPr lang="en-US" altLang="zh-CN" sz="2100" b="1" dirty="0">
                <a:latin typeface="Times New Roman" panose="02020603050405020304" pitchFamily="18" charset="0"/>
                <a:ea typeface="Cambria Math" panose="02040503050406030204" pitchFamily="18" charset="0"/>
                <a:cs typeface="Times New Roman" panose="02020603050405020304" pitchFamily="18" charset="0"/>
              </a:rPr>
              <a:t>for semantics</a:t>
            </a:r>
            <a:endParaRPr lang="zh-CN" altLang="en-US" sz="2100" b="1" dirty="0">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440365" y="3458570"/>
            <a:ext cx="5988738"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854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4" name="页脚占位符 3"/>
          <p:cNvSpPr>
            <a:spLocks noGrp="1"/>
          </p:cNvSpPr>
          <p:nvPr>
            <p:ph type="ftr" sz="quarter" idx="14"/>
          </p:nvPr>
        </p:nvSpPr>
        <p:spPr/>
        <p:txBody>
          <a:bodyPr/>
          <a:lstStyle/>
          <a:p>
            <a:pPr>
              <a:defRPr/>
            </a:pPr>
            <a:r>
              <a:rPr lang="en-US" altLang="zh-CN"/>
              <a:t>17ICVS-0142/2017-01-1969</a:t>
            </a:r>
            <a:endParaRPr lang="en-US" altLang="zh-CN" dirty="0"/>
          </a:p>
        </p:txBody>
      </p:sp>
      <p:sp>
        <p:nvSpPr>
          <p:cNvPr id="5" name="灯片编号占位符 4"/>
          <p:cNvSpPr>
            <a:spLocks noGrp="1"/>
          </p:cNvSpPr>
          <p:nvPr>
            <p:ph type="sldNum" sz="quarter" idx="15"/>
          </p:nvPr>
        </p:nvSpPr>
        <p:spPr/>
        <p:txBody>
          <a:bodyPr/>
          <a:lstStyle/>
          <a:p>
            <a:pPr>
              <a:defRPr/>
            </a:pPr>
            <a:fld id="{463268C3-95B5-4944-8907-F2F46F63D880}" type="slidenum">
              <a:rPr lang="en-US" altLang="en-US" smtClean="0"/>
              <a:pPr>
                <a:defRPr/>
              </a:pPr>
              <a:t>6</a:t>
            </a:fld>
            <a:endParaRPr lang="en-US" altLang="en-US"/>
          </a:p>
        </p:txBody>
      </p:sp>
      <p:graphicFrame>
        <p:nvGraphicFramePr>
          <p:cNvPr id="7" name="表格 6"/>
          <p:cNvGraphicFramePr>
            <a:graphicFrameLocks noGrp="1"/>
          </p:cNvGraphicFramePr>
          <p:nvPr>
            <p:extLst>
              <p:ext uri="{D42A27DB-BD31-4B8C-83A1-F6EECF244321}">
                <p14:modId xmlns:p14="http://schemas.microsoft.com/office/powerpoint/2010/main" val="3757365465"/>
              </p:ext>
            </p:extLst>
          </p:nvPr>
        </p:nvGraphicFramePr>
        <p:xfrm>
          <a:off x="685800" y="1352550"/>
          <a:ext cx="7772400" cy="2803635"/>
        </p:xfrm>
        <a:graphic>
          <a:graphicData uri="http://schemas.openxmlformats.org/drawingml/2006/table">
            <a:tbl>
              <a:tblPr bandRow="1">
                <a:tableStyleId>{5C22544A-7EE6-4342-B048-85BDC9FD1C3A}</a:tableStyleId>
              </a:tblPr>
              <a:tblGrid>
                <a:gridCol w="7772400">
                  <a:extLst>
                    <a:ext uri="{9D8B030D-6E8A-4147-A177-3AD203B41FA5}">
                      <a16:colId xmlns:a16="http://schemas.microsoft.com/office/drawing/2014/main" xmlns="" val="20000"/>
                    </a:ext>
                  </a:extLst>
                </a:gridCol>
              </a:tblGrid>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chemeClr val="bg1"/>
                          </a:solidFill>
                          <a:latin typeface="Calibri" panose="020F0502020204030204" pitchFamily="34" charset="0"/>
                          <a:ea typeface="+mn-ea"/>
                          <a:cs typeface="+mn-cs"/>
                        </a:rPr>
                        <a:t>Introduction</a:t>
                      </a:r>
                      <a:endParaRPr lang="en-US" altLang="zh-CN" sz="2800" b="1" kern="1200" dirty="0">
                        <a:solidFill>
                          <a:schemeClr val="bg1"/>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0"/>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005195"/>
                          </a:solidFill>
                          <a:latin typeface="Calibri" panose="020F0502020204030204" pitchFamily="34" charset="0"/>
                          <a:ea typeface="+mn-ea"/>
                          <a:cs typeface="+mn-cs"/>
                        </a:rPr>
                        <a:t>Related</a:t>
                      </a:r>
                      <a:r>
                        <a:rPr lang="en-US" altLang="zh-CN" sz="2800" b="1" kern="1200" baseline="0" dirty="0" smtClean="0">
                          <a:solidFill>
                            <a:srgbClr val="005195"/>
                          </a:solidFill>
                          <a:latin typeface="Calibri" panose="020F0502020204030204" pitchFamily="34" charset="0"/>
                          <a:ea typeface="+mn-ea"/>
                          <a:cs typeface="+mn-cs"/>
                        </a:rPr>
                        <a:t> Works</a:t>
                      </a:r>
                      <a:endParaRPr lang="en-US" altLang="zh-CN" sz="2800" b="1" kern="1200" dirty="0">
                        <a:solidFill>
                          <a:srgbClr val="005195"/>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FFFFFF"/>
                          </a:solidFill>
                          <a:latin typeface="Calibri" panose="020F0502020204030204" pitchFamily="34" charset="0"/>
                          <a:ea typeface="+mn-ea"/>
                          <a:cs typeface="+mn-cs"/>
                        </a:rPr>
                        <a:t>Algorithm</a:t>
                      </a:r>
                      <a:r>
                        <a:rPr lang="en-US" altLang="zh-CN" sz="2800" b="1" kern="1200" baseline="0" dirty="0" smtClean="0">
                          <a:solidFill>
                            <a:srgbClr val="FFFFFF"/>
                          </a:solidFill>
                          <a:latin typeface="Calibri" panose="020F0502020204030204" pitchFamily="34" charset="0"/>
                          <a:ea typeface="+mn-ea"/>
                          <a:cs typeface="+mn-cs"/>
                        </a:rPr>
                        <a:t> Pipeline</a:t>
                      </a:r>
                      <a:endParaRPr lang="en-US" altLang="zh-CN" sz="2800" b="1" kern="1200" dirty="0">
                        <a:solidFill>
                          <a:srgbClr val="FFFFFF"/>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2"/>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Experiments</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3"/>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Conclusion</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5195"/>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082008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Point Cloud Segmentation</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7</a:t>
            </a:fld>
            <a:endParaRPr lang="zh-CN" altLang="en-US"/>
          </a:p>
        </p:txBody>
      </p:sp>
      <p:sp>
        <p:nvSpPr>
          <p:cNvPr id="4" name="文本框 3"/>
          <p:cNvSpPr txBox="1"/>
          <p:nvPr/>
        </p:nvSpPr>
        <p:spPr>
          <a:xfrm>
            <a:off x="700867" y="956941"/>
            <a:ext cx="1861457" cy="369332"/>
          </a:xfrm>
          <a:prstGeom prst="rect">
            <a:avLst/>
          </a:prstGeom>
          <a:noFill/>
        </p:spPr>
        <p:txBody>
          <a:bodyPr wrap="square" rtlCol="0">
            <a:spAutoFit/>
          </a:bodyPr>
          <a:lstStyle/>
          <a:p>
            <a:pPr algn="ctr"/>
            <a:r>
              <a:rPr lang="en-US" altLang="zh-CN" b="1" dirty="0"/>
              <a:t>Shape based</a:t>
            </a:r>
            <a:endParaRPr lang="zh-CN" altLang="en-US" b="1" dirty="0"/>
          </a:p>
        </p:txBody>
      </p:sp>
      <p:pic>
        <p:nvPicPr>
          <p:cNvPr id="5" name="图片 4"/>
          <p:cNvPicPr>
            <a:picLocks noChangeAspect="1"/>
          </p:cNvPicPr>
          <p:nvPr/>
        </p:nvPicPr>
        <p:blipFill rotWithShape="1">
          <a:blip r:embed="rId3"/>
          <a:srcRect l="5027" r="10336"/>
          <a:stretch/>
        </p:blipFill>
        <p:spPr>
          <a:xfrm>
            <a:off x="367842" y="1567552"/>
            <a:ext cx="2527505" cy="1632148"/>
          </a:xfrm>
          <a:prstGeom prst="rect">
            <a:avLst/>
          </a:prstGeom>
        </p:spPr>
      </p:pic>
      <p:pic>
        <p:nvPicPr>
          <p:cNvPr id="6" name="图片 5"/>
          <p:cNvPicPr>
            <a:picLocks noChangeAspect="1"/>
          </p:cNvPicPr>
          <p:nvPr/>
        </p:nvPicPr>
        <p:blipFill>
          <a:blip r:embed="rId4"/>
          <a:stretch>
            <a:fillRect/>
          </a:stretch>
        </p:blipFill>
        <p:spPr>
          <a:xfrm>
            <a:off x="357645" y="3309437"/>
            <a:ext cx="2482390" cy="1305420"/>
          </a:xfrm>
          <a:prstGeom prst="rect">
            <a:avLst/>
          </a:prstGeom>
        </p:spPr>
      </p:pic>
      <p:sp>
        <p:nvSpPr>
          <p:cNvPr id="7" name="文本框 6"/>
          <p:cNvSpPr txBox="1"/>
          <p:nvPr/>
        </p:nvSpPr>
        <p:spPr>
          <a:xfrm>
            <a:off x="3517808" y="934819"/>
            <a:ext cx="1861457" cy="646331"/>
          </a:xfrm>
          <a:prstGeom prst="rect">
            <a:avLst/>
          </a:prstGeom>
          <a:noFill/>
        </p:spPr>
        <p:txBody>
          <a:bodyPr wrap="square" rtlCol="0">
            <a:spAutoFit/>
          </a:bodyPr>
          <a:lstStyle/>
          <a:p>
            <a:pPr algn="ctr"/>
            <a:r>
              <a:rPr lang="en-US" altLang="zh-CN" b="1" dirty="0"/>
              <a:t>Depth Image based</a:t>
            </a:r>
            <a:endParaRPr lang="zh-CN" altLang="en-US" b="1" dirty="0"/>
          </a:p>
        </p:txBody>
      </p:sp>
      <p:pic>
        <p:nvPicPr>
          <p:cNvPr id="8" name="图片 7"/>
          <p:cNvPicPr>
            <a:picLocks noChangeAspect="1"/>
          </p:cNvPicPr>
          <p:nvPr/>
        </p:nvPicPr>
        <p:blipFill>
          <a:blip r:embed="rId5"/>
          <a:stretch>
            <a:fillRect/>
          </a:stretch>
        </p:blipFill>
        <p:spPr>
          <a:xfrm>
            <a:off x="3148769" y="1553586"/>
            <a:ext cx="2792967" cy="1586338"/>
          </a:xfrm>
          <a:prstGeom prst="rect">
            <a:avLst/>
          </a:prstGeom>
        </p:spPr>
      </p:pic>
      <p:cxnSp>
        <p:nvCxnSpPr>
          <p:cNvPr id="10" name="直接连接符 9"/>
          <p:cNvCxnSpPr/>
          <p:nvPr/>
        </p:nvCxnSpPr>
        <p:spPr>
          <a:xfrm>
            <a:off x="3057581" y="993672"/>
            <a:ext cx="0" cy="3742707"/>
          </a:xfrm>
          <a:prstGeom prst="line">
            <a:avLst/>
          </a:prstGeom>
          <a:ln w="57150">
            <a:solidFill>
              <a:srgbClr val="008000"/>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6"/>
          <a:stretch>
            <a:fillRect/>
          </a:stretch>
        </p:blipFill>
        <p:spPr>
          <a:xfrm>
            <a:off x="3237217" y="3177577"/>
            <a:ext cx="2621638" cy="1514926"/>
          </a:xfrm>
          <a:prstGeom prst="rect">
            <a:avLst/>
          </a:prstGeom>
        </p:spPr>
      </p:pic>
      <p:cxnSp>
        <p:nvCxnSpPr>
          <p:cNvPr id="12" name="直接连接符 11"/>
          <p:cNvCxnSpPr/>
          <p:nvPr/>
        </p:nvCxnSpPr>
        <p:spPr>
          <a:xfrm>
            <a:off x="6040442" y="993672"/>
            <a:ext cx="0" cy="3757455"/>
          </a:xfrm>
          <a:prstGeom prst="line">
            <a:avLst/>
          </a:prstGeom>
          <a:ln w="57150">
            <a:solidFill>
              <a:srgbClr val="008000"/>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500668" y="917603"/>
            <a:ext cx="1861457" cy="646331"/>
          </a:xfrm>
          <a:prstGeom prst="rect">
            <a:avLst/>
          </a:prstGeom>
          <a:noFill/>
        </p:spPr>
        <p:txBody>
          <a:bodyPr wrap="square" rtlCol="0">
            <a:spAutoFit/>
          </a:bodyPr>
          <a:lstStyle/>
          <a:p>
            <a:pPr algn="ctr"/>
            <a:r>
              <a:rPr lang="en-US" altLang="zh-CN" b="1" dirty="0"/>
              <a:t>Machine Learning</a:t>
            </a:r>
            <a:endParaRPr lang="zh-CN" altLang="en-US" b="1" dirty="0"/>
          </a:p>
        </p:txBody>
      </p:sp>
      <p:pic>
        <p:nvPicPr>
          <p:cNvPr id="9" name="图片 8"/>
          <p:cNvPicPr>
            <a:picLocks noChangeAspect="1"/>
          </p:cNvPicPr>
          <p:nvPr/>
        </p:nvPicPr>
        <p:blipFill>
          <a:blip r:embed="rId7"/>
          <a:stretch>
            <a:fillRect/>
          </a:stretch>
        </p:blipFill>
        <p:spPr>
          <a:xfrm>
            <a:off x="6222031" y="1871658"/>
            <a:ext cx="2453339" cy="2195860"/>
          </a:xfrm>
          <a:prstGeom prst="rect">
            <a:avLst/>
          </a:prstGeom>
        </p:spPr>
      </p:pic>
    </p:spTree>
    <p:extLst>
      <p:ext uri="{BB962C8B-B14F-4D97-AF65-F5344CB8AC3E}">
        <p14:creationId xmlns:p14="http://schemas.microsoft.com/office/powerpoint/2010/main" val="24852041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Point Cloud Segmentation</a:t>
            </a:r>
            <a:endParaRPr lang="zh-CN" altLang="en-US" dirty="0"/>
          </a:p>
        </p:txBody>
      </p:sp>
      <p:sp>
        <p:nvSpPr>
          <p:cNvPr id="3" name="灯片编号占位符 2"/>
          <p:cNvSpPr>
            <a:spLocks noGrp="1"/>
          </p:cNvSpPr>
          <p:nvPr>
            <p:ph type="sldNum" sz="quarter" idx="11"/>
          </p:nvPr>
        </p:nvSpPr>
        <p:spPr/>
        <p:txBody>
          <a:bodyPr/>
          <a:lstStyle/>
          <a:p>
            <a:fld id="{67190275-495A-4880-9AD2-2CB137B7EBC0}" type="slidenum">
              <a:rPr lang="zh-CN" altLang="en-US" smtClean="0"/>
              <a:t>8</a:t>
            </a:fld>
            <a:endParaRPr lang="zh-CN" altLang="en-US"/>
          </a:p>
        </p:txBody>
      </p:sp>
      <p:sp>
        <p:nvSpPr>
          <p:cNvPr id="4" name="文本框 3"/>
          <p:cNvSpPr txBox="1"/>
          <p:nvPr/>
        </p:nvSpPr>
        <p:spPr>
          <a:xfrm>
            <a:off x="3481827" y="948145"/>
            <a:ext cx="2155764" cy="323165"/>
          </a:xfrm>
          <a:prstGeom prst="rect">
            <a:avLst/>
          </a:prstGeom>
          <a:noFill/>
        </p:spPr>
        <p:txBody>
          <a:bodyPr wrap="square" rtlCol="0">
            <a:spAutoFit/>
          </a:bodyPr>
          <a:lstStyle/>
          <a:p>
            <a:pPr algn="ctr"/>
            <a:r>
              <a:rPr lang="en-US" altLang="zh-CN" sz="1500" b="1" dirty="0"/>
              <a:t>Image + Point Cloud</a:t>
            </a:r>
            <a:endParaRPr lang="zh-CN" altLang="en-US" sz="1500" b="1" dirty="0"/>
          </a:p>
        </p:txBody>
      </p:sp>
      <p:pic>
        <p:nvPicPr>
          <p:cNvPr id="14" name="图片 13"/>
          <p:cNvPicPr>
            <a:picLocks noChangeAspect="1"/>
          </p:cNvPicPr>
          <p:nvPr/>
        </p:nvPicPr>
        <p:blipFill>
          <a:blip r:embed="rId3"/>
          <a:stretch>
            <a:fillRect/>
          </a:stretch>
        </p:blipFill>
        <p:spPr>
          <a:xfrm>
            <a:off x="837786" y="1300107"/>
            <a:ext cx="7414351" cy="2426111"/>
          </a:xfrm>
          <a:prstGeom prst="rect">
            <a:avLst/>
          </a:prstGeom>
        </p:spPr>
      </p:pic>
      <p:sp>
        <p:nvSpPr>
          <p:cNvPr id="15" name="文本框 14"/>
          <p:cNvSpPr txBox="1"/>
          <p:nvPr/>
        </p:nvSpPr>
        <p:spPr>
          <a:xfrm>
            <a:off x="2671917" y="4208940"/>
            <a:ext cx="1600200" cy="323165"/>
          </a:xfrm>
          <a:prstGeom prst="rect">
            <a:avLst/>
          </a:prstGeom>
          <a:noFill/>
        </p:spPr>
        <p:txBody>
          <a:bodyPr wrap="square" rtlCol="0">
            <a:spAutoFit/>
          </a:bodyPr>
          <a:lstStyle/>
          <a:p>
            <a:pPr algn="ctr"/>
            <a:r>
              <a:rPr lang="en-US" altLang="zh-CN" sz="1500" b="1" dirty="0"/>
              <a:t>Pyramid CNN</a:t>
            </a:r>
            <a:endParaRPr lang="zh-CN" altLang="en-US" sz="1500" b="1" dirty="0"/>
          </a:p>
        </p:txBody>
      </p:sp>
      <p:sp>
        <p:nvSpPr>
          <p:cNvPr id="16" name="圆角矩形 15"/>
          <p:cNvSpPr/>
          <p:nvPr/>
        </p:nvSpPr>
        <p:spPr>
          <a:xfrm>
            <a:off x="930363" y="4115052"/>
            <a:ext cx="1741554" cy="514098"/>
          </a:xfrm>
          <a:prstGeom prst="roundRect">
            <a:avLst/>
          </a:prstGeom>
          <a:solidFill>
            <a:srgbClr val="3366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500" dirty="0">
                <a:solidFill>
                  <a:prstClr val="white"/>
                </a:solidFill>
                <a:latin typeface="Microsoft YaHei" charset="0"/>
                <a:ea typeface="Microsoft YaHei" charset="0"/>
                <a:cs typeface="Microsoft YaHei" charset="0"/>
              </a:rPr>
              <a:t>Image Parsing</a:t>
            </a:r>
            <a:endParaRPr lang="en-US" altLang="zh-CN" sz="1500" dirty="0">
              <a:solidFill>
                <a:prstClr val="white"/>
              </a:solidFill>
              <a:latin typeface="Microsoft YaHei" charset="0"/>
              <a:ea typeface="Microsoft YaHei" charset="0"/>
              <a:cs typeface="Microsoft YaHei" charset="0"/>
            </a:endParaRPr>
          </a:p>
        </p:txBody>
      </p:sp>
      <p:sp>
        <p:nvSpPr>
          <p:cNvPr id="17" name="圆角矩形 16"/>
          <p:cNvSpPr/>
          <p:nvPr/>
        </p:nvSpPr>
        <p:spPr>
          <a:xfrm>
            <a:off x="4518230" y="4115052"/>
            <a:ext cx="1142374" cy="514098"/>
          </a:xfrm>
          <a:prstGeom prst="roundRect">
            <a:avLst/>
          </a:prstGeom>
          <a:solidFill>
            <a:srgbClr val="3366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500" dirty="0">
                <a:solidFill>
                  <a:prstClr val="white"/>
                </a:solidFill>
                <a:latin typeface="Microsoft YaHei" charset="0"/>
                <a:ea typeface="Microsoft YaHei" charset="0"/>
                <a:cs typeface="Microsoft YaHei" charset="0"/>
              </a:rPr>
              <a:t>Fusion</a:t>
            </a:r>
            <a:endParaRPr lang="en-US" altLang="zh-CN" sz="1500" dirty="0">
              <a:solidFill>
                <a:prstClr val="white"/>
              </a:solidFill>
              <a:latin typeface="Microsoft YaHei" charset="0"/>
              <a:ea typeface="Microsoft YaHei" charset="0"/>
              <a:cs typeface="Microsoft YaHei" charset="0"/>
            </a:endParaRPr>
          </a:p>
        </p:txBody>
      </p:sp>
      <p:sp>
        <p:nvSpPr>
          <p:cNvPr id="18" name="文本框 17"/>
          <p:cNvSpPr txBox="1"/>
          <p:nvPr/>
        </p:nvSpPr>
        <p:spPr>
          <a:xfrm>
            <a:off x="5845019" y="4222060"/>
            <a:ext cx="1994692" cy="323165"/>
          </a:xfrm>
          <a:prstGeom prst="rect">
            <a:avLst/>
          </a:prstGeom>
          <a:noFill/>
        </p:spPr>
        <p:txBody>
          <a:bodyPr wrap="square" rtlCol="0">
            <a:spAutoFit/>
          </a:bodyPr>
          <a:lstStyle/>
          <a:p>
            <a:pPr algn="ctr"/>
            <a:r>
              <a:rPr lang="en-US" altLang="zh-CN" sz="1500" b="1" dirty="0"/>
              <a:t>Hierarchical Fusion</a:t>
            </a:r>
            <a:endParaRPr lang="zh-CN" altLang="en-US" sz="1500" b="1" dirty="0"/>
          </a:p>
        </p:txBody>
      </p:sp>
      <p:cxnSp>
        <p:nvCxnSpPr>
          <p:cNvPr id="20" name="直接连接符 19"/>
          <p:cNvCxnSpPr/>
          <p:nvPr/>
        </p:nvCxnSpPr>
        <p:spPr>
          <a:xfrm>
            <a:off x="533400" y="3895571"/>
            <a:ext cx="796965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514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538643"/>
            <a:ext cx="7620000" cy="548640"/>
          </a:xfrm>
        </p:spPr>
        <p:txBody>
          <a:bodyPr/>
          <a:lstStyle/>
          <a:p>
            <a:r>
              <a:rPr lang="en-US" altLang="zh-CN" dirty="0" smtClean="0"/>
              <a:t>Outline</a:t>
            </a:r>
            <a:endParaRPr lang="zh-CN" altLang="en-US" dirty="0"/>
          </a:p>
        </p:txBody>
      </p:sp>
      <p:sp>
        <p:nvSpPr>
          <p:cNvPr id="4" name="页脚占位符 3"/>
          <p:cNvSpPr>
            <a:spLocks noGrp="1"/>
          </p:cNvSpPr>
          <p:nvPr>
            <p:ph type="ftr" sz="quarter" idx="14"/>
          </p:nvPr>
        </p:nvSpPr>
        <p:spPr/>
        <p:txBody>
          <a:bodyPr/>
          <a:lstStyle/>
          <a:p>
            <a:pPr>
              <a:defRPr/>
            </a:pPr>
            <a:r>
              <a:rPr lang="en-US" altLang="zh-CN"/>
              <a:t>17ICVS-0142/2017-01-1969</a:t>
            </a:r>
            <a:endParaRPr lang="en-US" altLang="zh-CN" dirty="0"/>
          </a:p>
        </p:txBody>
      </p:sp>
      <p:sp>
        <p:nvSpPr>
          <p:cNvPr id="5" name="灯片编号占位符 4"/>
          <p:cNvSpPr>
            <a:spLocks noGrp="1"/>
          </p:cNvSpPr>
          <p:nvPr>
            <p:ph type="sldNum" sz="quarter" idx="15"/>
          </p:nvPr>
        </p:nvSpPr>
        <p:spPr/>
        <p:txBody>
          <a:bodyPr/>
          <a:lstStyle/>
          <a:p>
            <a:pPr>
              <a:defRPr/>
            </a:pPr>
            <a:fld id="{463268C3-95B5-4944-8907-F2F46F63D880}" type="slidenum">
              <a:rPr lang="en-US" altLang="en-US" smtClean="0"/>
              <a:pPr>
                <a:defRPr/>
              </a:pPr>
              <a:t>9</a:t>
            </a:fld>
            <a:endParaRPr lang="en-US" altLang="en-US"/>
          </a:p>
        </p:txBody>
      </p:sp>
      <p:graphicFrame>
        <p:nvGraphicFramePr>
          <p:cNvPr id="7" name="表格 6"/>
          <p:cNvGraphicFramePr>
            <a:graphicFrameLocks noGrp="1"/>
          </p:cNvGraphicFramePr>
          <p:nvPr>
            <p:extLst>
              <p:ext uri="{D42A27DB-BD31-4B8C-83A1-F6EECF244321}">
                <p14:modId xmlns:p14="http://schemas.microsoft.com/office/powerpoint/2010/main" val="1529749767"/>
              </p:ext>
            </p:extLst>
          </p:nvPr>
        </p:nvGraphicFramePr>
        <p:xfrm>
          <a:off x="685800" y="1057438"/>
          <a:ext cx="7772400" cy="3571712"/>
        </p:xfrm>
        <a:graphic>
          <a:graphicData uri="http://schemas.openxmlformats.org/drawingml/2006/table">
            <a:tbl>
              <a:tblPr bandRow="1">
                <a:tableStyleId>{5C22544A-7EE6-4342-B048-85BDC9FD1C3A}</a:tableStyleId>
              </a:tblPr>
              <a:tblGrid>
                <a:gridCol w="7772400">
                  <a:extLst>
                    <a:ext uri="{9D8B030D-6E8A-4147-A177-3AD203B41FA5}">
                      <a16:colId xmlns:a16="http://schemas.microsoft.com/office/drawing/2014/main" xmlns="" val="20000"/>
                    </a:ext>
                  </a:extLst>
                </a:gridCol>
              </a:tblGrid>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chemeClr val="bg1"/>
                          </a:solidFill>
                          <a:latin typeface="Calibri" panose="020F0502020204030204" pitchFamily="34" charset="0"/>
                          <a:ea typeface="+mn-ea"/>
                          <a:cs typeface="+mn-cs"/>
                        </a:rPr>
                        <a:t>Introduction</a:t>
                      </a:r>
                      <a:endParaRPr lang="en-US" altLang="zh-CN" sz="2800" b="1" kern="1200" dirty="0">
                        <a:solidFill>
                          <a:schemeClr val="bg1"/>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chemeClr val="bg1"/>
                          </a:solidFill>
                          <a:latin typeface="Calibri" panose="020F0502020204030204" pitchFamily="34" charset="0"/>
                          <a:ea typeface="+mn-ea"/>
                          <a:cs typeface="+mn-cs"/>
                        </a:rPr>
                        <a:t>Related</a:t>
                      </a:r>
                      <a:r>
                        <a:rPr lang="en-US" altLang="zh-CN" sz="2800" b="1" kern="1200" baseline="0" dirty="0" smtClean="0">
                          <a:solidFill>
                            <a:schemeClr val="bg1"/>
                          </a:solidFill>
                          <a:latin typeface="Calibri" panose="020F0502020204030204" pitchFamily="34" charset="0"/>
                          <a:ea typeface="+mn-ea"/>
                          <a:cs typeface="+mn-cs"/>
                        </a:rPr>
                        <a:t> Works</a:t>
                      </a:r>
                      <a:endParaRPr lang="en-US" altLang="zh-CN" sz="2800" b="1" kern="1200" dirty="0">
                        <a:solidFill>
                          <a:schemeClr val="bg1"/>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560727">
                <a:tc>
                  <a:txBody>
                    <a:bodyPr/>
                    <a:lstStyle/>
                    <a:p>
                      <a:pPr marL="457200" indent="-457200" algn="l" defTabSz="914400" rtl="0" eaLnBrk="1" latinLnBrk="0" hangingPunct="1">
                        <a:buFont typeface="Wingdings" pitchFamily="2" charset="2"/>
                        <a:buChar char="p"/>
                      </a:pPr>
                      <a:r>
                        <a:rPr lang="en-US" altLang="zh-CN" sz="2800" b="1" kern="1200" dirty="0" smtClean="0">
                          <a:solidFill>
                            <a:srgbClr val="005195"/>
                          </a:solidFill>
                          <a:latin typeface="Calibri" panose="020F0502020204030204" pitchFamily="34" charset="0"/>
                          <a:ea typeface="+mn-ea"/>
                          <a:cs typeface="+mn-cs"/>
                        </a:rPr>
                        <a:t>Algorithm</a:t>
                      </a:r>
                      <a:r>
                        <a:rPr lang="en-US" altLang="zh-CN" sz="2800" b="1" kern="1200" baseline="0" dirty="0" smtClean="0">
                          <a:solidFill>
                            <a:srgbClr val="005195"/>
                          </a:solidFill>
                          <a:latin typeface="Calibri" panose="020F0502020204030204" pitchFamily="34" charset="0"/>
                          <a:ea typeface="+mn-ea"/>
                          <a:cs typeface="+mn-cs"/>
                        </a:rPr>
                        <a:t> </a:t>
                      </a:r>
                      <a:r>
                        <a:rPr lang="en-US" altLang="zh-CN" sz="2800" b="1" kern="1200" baseline="0" dirty="0" smtClean="0">
                          <a:solidFill>
                            <a:srgbClr val="005195"/>
                          </a:solidFill>
                          <a:latin typeface="Calibri" panose="020F0502020204030204" pitchFamily="34" charset="0"/>
                          <a:ea typeface="+mn-ea"/>
                          <a:cs typeface="+mn-cs"/>
                        </a:rPr>
                        <a:t>Pipeline</a:t>
                      </a:r>
                    </a:p>
                    <a:p>
                      <a:pPr marL="457200" indent="-457200" algn="l" defTabSz="914400" rtl="0" eaLnBrk="1" latinLnBrk="0" hangingPunct="1">
                        <a:buFont typeface="Arial" panose="020B0604020202020204" pitchFamily="34" charset="0"/>
                        <a:buChar char="•"/>
                      </a:pPr>
                      <a:r>
                        <a:rPr lang="en-US" altLang="zh-CN" sz="1800" b="1" kern="1200" baseline="0" dirty="0" smtClean="0">
                          <a:solidFill>
                            <a:srgbClr val="005195"/>
                          </a:solidFill>
                          <a:latin typeface="Calibri" panose="020F0502020204030204" pitchFamily="34" charset="0"/>
                          <a:ea typeface="+mn-ea"/>
                          <a:cs typeface="+mn-cs"/>
                        </a:rPr>
                        <a:t>Image Segmentation</a:t>
                      </a:r>
                    </a:p>
                    <a:p>
                      <a:pPr marL="457200" indent="-457200" algn="l" defTabSz="914400" rtl="0" eaLnBrk="1" latinLnBrk="0" hangingPunct="1">
                        <a:buFont typeface="Arial" panose="020B0604020202020204" pitchFamily="34" charset="0"/>
                        <a:buChar char="•"/>
                      </a:pPr>
                      <a:r>
                        <a:rPr lang="en-US" altLang="zh-CN" sz="1800" b="1" kern="1200" baseline="0" dirty="0" smtClean="0">
                          <a:solidFill>
                            <a:srgbClr val="005195"/>
                          </a:solidFill>
                          <a:latin typeface="Calibri" panose="020F0502020204030204" pitchFamily="34" charset="0"/>
                          <a:ea typeface="+mn-ea"/>
                          <a:cs typeface="+mn-cs"/>
                        </a:rPr>
                        <a:t>Point Cloud Segmentation</a:t>
                      </a:r>
                    </a:p>
                    <a:p>
                      <a:pPr marL="457200" indent="-457200" algn="l" defTabSz="914400" rtl="0" eaLnBrk="1" latinLnBrk="0" hangingPunct="1">
                        <a:buFont typeface="Arial" panose="020B0604020202020204" pitchFamily="34" charset="0"/>
                        <a:buChar char="•"/>
                      </a:pPr>
                      <a:r>
                        <a:rPr lang="en-US" altLang="zh-CN" sz="1800" b="1" kern="1200" baseline="0" dirty="0" smtClean="0">
                          <a:solidFill>
                            <a:srgbClr val="005195"/>
                          </a:solidFill>
                          <a:latin typeface="Calibri" panose="020F0502020204030204" pitchFamily="34" charset="0"/>
                          <a:ea typeface="+mn-ea"/>
                          <a:cs typeface="+mn-cs"/>
                        </a:rPr>
                        <a:t>Hierarchical Fusion</a:t>
                      </a:r>
                      <a:endParaRPr lang="en-US" altLang="zh-CN" sz="1800" b="1" kern="1200" dirty="0" smtClean="0">
                        <a:solidFill>
                          <a:srgbClr val="005195"/>
                        </a:solidFill>
                        <a:latin typeface="Calibri" panose="020F0502020204030204" pitchFamily="34" charset="0"/>
                        <a:ea typeface="+mn-ea"/>
                        <a:cs typeface="+mn-cs"/>
                      </a:endParaRP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Experiments</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560727">
                <a:tc>
                  <a:txBody>
                    <a:bodyPr/>
                    <a:lstStyle/>
                    <a:p>
                      <a:pPr marL="457200" indent="-457200">
                        <a:buFont typeface="Wingdings" pitchFamily="2" charset="2"/>
                        <a:buChar char="p"/>
                      </a:pPr>
                      <a:r>
                        <a:rPr lang="en-US" altLang="zh-CN" sz="2800" b="1" dirty="0" smtClean="0">
                          <a:solidFill>
                            <a:srgbClr val="FFFFFF"/>
                          </a:solidFill>
                          <a:latin typeface="Calibri" panose="020F0502020204030204" pitchFamily="34" charset="0"/>
                        </a:rPr>
                        <a:t>Conclusion</a:t>
                      </a:r>
                    </a:p>
                  </a:txBody>
                  <a:tcPr marL="79125" marR="79125" marT="39562" marB="395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077193674"/>
      </p:ext>
    </p:extLst>
  </p:cSld>
  <p:clrMapOvr>
    <a:masterClrMapping/>
  </p:clrMapOvr>
</p:sld>
</file>

<file path=ppt/theme/theme1.xml><?xml version="1.0" encoding="utf-8"?>
<a:theme xmlns:a="http://schemas.openxmlformats.org/drawingml/2006/main" name="sae_ppt_4X3">
  <a:themeElements>
    <a:clrScheme name="SAE_ppt_130415">
      <a:dk1>
        <a:sysClr val="windowText" lastClr="000000"/>
      </a:dk1>
      <a:lt1>
        <a:sysClr val="window" lastClr="FFFFFF"/>
      </a:lt1>
      <a:dk2>
        <a:srgbClr val="616265"/>
      </a:dk2>
      <a:lt2>
        <a:srgbClr val="CACAC8"/>
      </a:lt2>
      <a:accent1>
        <a:srgbClr val="01A0E9"/>
      </a:accent1>
      <a:accent2>
        <a:srgbClr val="005195"/>
      </a:accent2>
      <a:accent3>
        <a:srgbClr val="2EB135"/>
      </a:accent3>
      <a:accent4>
        <a:srgbClr val="FFB201"/>
      </a:accent4>
      <a:accent5>
        <a:srgbClr val="EA7125"/>
      </a:accent5>
      <a:accent6>
        <a:srgbClr val="DC291E"/>
      </a:accent6>
      <a:hlink>
        <a:srgbClr val="005195"/>
      </a:hlink>
      <a:folHlink>
        <a:srgbClr val="01A0E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sae_ppt_4X3.potx</Template>
  <TotalTime>764</TotalTime>
  <Words>1873</Words>
  <Application>Microsoft Office PowerPoint</Application>
  <PresentationFormat>全屏显示(16:9)</PresentationFormat>
  <Paragraphs>229</Paragraphs>
  <Slides>23</Slides>
  <Notes>8</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Arial</vt:lpstr>
      <vt:lpstr>MS PGothic</vt:lpstr>
      <vt:lpstr>Calibri</vt:lpstr>
      <vt:lpstr>sae_ppt_4X3</vt:lpstr>
      <vt:lpstr>3D Scene Reconstruction with  Sparse LiDAR Data and Monocular Image  in Single Frame</vt:lpstr>
      <vt:lpstr>Outline</vt:lpstr>
      <vt:lpstr>Outline</vt:lpstr>
      <vt:lpstr>Intelligent Vehicle</vt:lpstr>
      <vt:lpstr>Spatial Information from Computer Vision</vt:lpstr>
      <vt:lpstr>Outline</vt:lpstr>
      <vt:lpstr> Point Cloud Segmentation</vt:lpstr>
      <vt:lpstr> Point Cloud Segmentation</vt:lpstr>
      <vt:lpstr>Outline</vt:lpstr>
      <vt:lpstr>Overview</vt:lpstr>
      <vt:lpstr>Point Cloud Segmentation</vt:lpstr>
      <vt:lpstr>Point Cloud Segmentation</vt:lpstr>
      <vt:lpstr>Image Semantic Segmentation</vt:lpstr>
      <vt:lpstr>Image Semantic Segmentation</vt:lpstr>
      <vt:lpstr>Hierarchical Segments Fusion</vt:lpstr>
      <vt:lpstr>Outline</vt:lpstr>
      <vt:lpstr>Experiment</vt:lpstr>
      <vt:lpstr>Experiment Result</vt:lpstr>
      <vt:lpstr>Outline</vt:lpstr>
      <vt:lpstr>Conclusion</vt:lpstr>
      <vt:lpstr>References</vt:lpstr>
      <vt:lpstr>References</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in SAE Blue,  Arial Bold 21pt on one or two lines</dc:title>
  <dc:subject/>
  <dc:creator>Tom</dc:creator>
  <cp:keywords/>
  <dc:description/>
  <cp:lastModifiedBy>Jacob Zhong</cp:lastModifiedBy>
  <cp:revision>61</cp:revision>
  <cp:lastPrinted>2017-06-23T19:36:19Z</cp:lastPrinted>
  <dcterms:created xsi:type="dcterms:W3CDTF">2013-05-16T21:51:37Z</dcterms:created>
  <dcterms:modified xsi:type="dcterms:W3CDTF">2017-08-25T01:00:13Z</dcterms:modified>
  <cp:category/>
</cp:coreProperties>
</file>